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  <p:sldMasterId id="2147483665" r:id="rId3"/>
  </p:sldMasterIdLst>
  <p:notesMasterIdLst>
    <p:notesMasterId r:id="rId38"/>
  </p:notesMasterIdLst>
  <p:sldIdLst>
    <p:sldId id="256" r:id="rId4"/>
    <p:sldId id="257" r:id="rId5"/>
    <p:sldId id="280" r:id="rId6"/>
    <p:sldId id="277" r:id="rId7"/>
    <p:sldId id="278" r:id="rId8"/>
    <p:sldId id="279" r:id="rId9"/>
    <p:sldId id="281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8" r:id="rId24"/>
    <p:sldId id="299" r:id="rId25"/>
    <p:sldId id="296" r:id="rId26"/>
    <p:sldId id="297" r:id="rId27"/>
    <p:sldId id="300" r:id="rId28"/>
    <p:sldId id="301" r:id="rId29"/>
    <p:sldId id="302" r:id="rId30"/>
    <p:sldId id="303" r:id="rId31"/>
    <p:sldId id="304" r:id="rId32"/>
    <p:sldId id="305" r:id="rId33"/>
    <p:sldId id="307" r:id="rId34"/>
    <p:sldId id="306" r:id="rId35"/>
    <p:sldId id="275" r:id="rId36"/>
    <p:sldId id="276" r:id="rId37"/>
  </p:sldIdLst>
  <p:sldSz cx="12188825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entury Gothic" panose="020B0502020202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9D6C98-C212-4A14-AF90-7FEC4A009117}">
  <a:tblStyle styleId="{669D6C98-C212-4A14-AF90-7FEC4A0091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50"/>
  </p:normalViewPr>
  <p:slideViewPr>
    <p:cSldViewPr snapToGrid="0" snapToObjects="1">
      <p:cViewPr>
        <p:scale>
          <a:sx n="100" d="100"/>
          <a:sy n="100" d="100"/>
        </p:scale>
        <p:origin x="-8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7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F3AFBC-CAC0-1644-9BBD-81FCA2892F8B}" type="doc">
      <dgm:prSet loTypeId="urn:microsoft.com/office/officeart/2008/layout/VerticalCurvedList" loCatId="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4951E9B-FF9E-1548-A440-D80355EB80B0}">
      <dgm:prSet phldrT="[Text]"/>
      <dgm:spPr/>
      <dgm:t>
        <a:bodyPr/>
        <a:lstStyle/>
        <a:p>
          <a:r>
            <a:rPr lang="en-US" altLang="zh-CN" dirty="0"/>
            <a:t>Project</a:t>
          </a:r>
          <a:r>
            <a:rPr lang="zh-CN" altLang="en-US" dirty="0"/>
            <a:t> </a:t>
          </a:r>
          <a:r>
            <a:rPr lang="en-US" altLang="zh-CN" dirty="0"/>
            <a:t>Background</a:t>
          </a:r>
          <a:endParaRPr lang="en-US" dirty="0"/>
        </a:p>
      </dgm:t>
    </dgm:pt>
    <dgm:pt modelId="{47316326-F3F4-1143-B73C-C9C1818DEE44}" type="parTrans" cxnId="{ADD1573D-EC71-E540-99C4-FAF91F93C1D3}">
      <dgm:prSet/>
      <dgm:spPr/>
      <dgm:t>
        <a:bodyPr/>
        <a:lstStyle/>
        <a:p>
          <a:endParaRPr lang="en-US"/>
        </a:p>
      </dgm:t>
    </dgm:pt>
    <dgm:pt modelId="{A9513F7F-D1AE-964F-9605-DBDDBCF1068A}" type="sibTrans" cxnId="{ADD1573D-EC71-E540-99C4-FAF91F93C1D3}">
      <dgm:prSet/>
      <dgm:spPr/>
      <dgm:t>
        <a:bodyPr/>
        <a:lstStyle/>
        <a:p>
          <a:endParaRPr lang="en-US"/>
        </a:p>
      </dgm:t>
    </dgm:pt>
    <dgm:pt modelId="{FAD5383A-1765-2C43-9BCB-7454961CFE88}">
      <dgm:prSet phldrT="[Text]"/>
      <dgm:spPr/>
      <dgm:t>
        <a:bodyPr/>
        <a:lstStyle/>
        <a:p>
          <a:r>
            <a:rPr lang="en-US" dirty="0"/>
            <a:t>Data Collection &amp; Preprocessing  </a:t>
          </a:r>
        </a:p>
      </dgm:t>
    </dgm:pt>
    <dgm:pt modelId="{36C3E69E-EA6E-8147-8F8D-0D0F0C73E4EC}" type="parTrans" cxnId="{6B696B97-D403-4F4A-A17A-7AC7F421F53C}">
      <dgm:prSet/>
      <dgm:spPr/>
      <dgm:t>
        <a:bodyPr/>
        <a:lstStyle/>
        <a:p>
          <a:endParaRPr lang="en-US"/>
        </a:p>
      </dgm:t>
    </dgm:pt>
    <dgm:pt modelId="{176AD270-848E-C448-A02D-57F470F0BEC5}" type="sibTrans" cxnId="{6B696B97-D403-4F4A-A17A-7AC7F421F53C}">
      <dgm:prSet/>
      <dgm:spPr/>
      <dgm:t>
        <a:bodyPr/>
        <a:lstStyle/>
        <a:p>
          <a:endParaRPr lang="en-US"/>
        </a:p>
      </dgm:t>
    </dgm:pt>
    <dgm:pt modelId="{A178FC33-CF08-9E4F-9587-00271FE0D33D}">
      <dgm:prSet phldrT="[Text]"/>
      <dgm:spPr/>
      <dgm:t>
        <a:bodyPr/>
        <a:lstStyle/>
        <a:p>
          <a:r>
            <a:rPr lang="en-US" dirty="0"/>
            <a:t>Exploratory Data Analysis</a:t>
          </a:r>
        </a:p>
      </dgm:t>
    </dgm:pt>
    <dgm:pt modelId="{E11A6861-C9B5-A048-9D39-3A6B2E6A9F9F}" type="parTrans" cxnId="{897DA434-82BB-0643-8D67-AA8B9978CD3C}">
      <dgm:prSet/>
      <dgm:spPr/>
      <dgm:t>
        <a:bodyPr/>
        <a:lstStyle/>
        <a:p>
          <a:endParaRPr lang="en-US"/>
        </a:p>
      </dgm:t>
    </dgm:pt>
    <dgm:pt modelId="{F103A92D-4F90-1A4F-821C-691599F2F5A5}" type="sibTrans" cxnId="{897DA434-82BB-0643-8D67-AA8B9978CD3C}">
      <dgm:prSet/>
      <dgm:spPr/>
      <dgm:t>
        <a:bodyPr/>
        <a:lstStyle/>
        <a:p>
          <a:endParaRPr lang="en-US"/>
        </a:p>
      </dgm:t>
    </dgm:pt>
    <dgm:pt modelId="{507CC0A4-904F-DF4E-9335-241CFC38E675}">
      <dgm:prSet/>
      <dgm:spPr/>
      <dgm:t>
        <a:bodyPr/>
        <a:lstStyle/>
        <a:p>
          <a:r>
            <a:rPr lang="en-US" dirty="0"/>
            <a:t>Modelling</a:t>
          </a:r>
        </a:p>
      </dgm:t>
    </dgm:pt>
    <dgm:pt modelId="{A13E8CC5-60EF-9046-9B59-5039D1A33B22}" type="parTrans" cxnId="{8F23ABC5-4FBE-2F42-B2DC-D819DB9D1C8D}">
      <dgm:prSet/>
      <dgm:spPr/>
      <dgm:t>
        <a:bodyPr/>
        <a:lstStyle/>
        <a:p>
          <a:endParaRPr lang="en-US"/>
        </a:p>
      </dgm:t>
    </dgm:pt>
    <dgm:pt modelId="{317FEA76-A876-CB43-A162-7B5792566882}" type="sibTrans" cxnId="{8F23ABC5-4FBE-2F42-B2DC-D819DB9D1C8D}">
      <dgm:prSet/>
      <dgm:spPr/>
      <dgm:t>
        <a:bodyPr/>
        <a:lstStyle/>
        <a:p>
          <a:endParaRPr lang="en-US"/>
        </a:p>
      </dgm:t>
    </dgm:pt>
    <dgm:pt modelId="{22F1928A-0076-EE42-93ED-70643FD03251}">
      <dgm:prSet/>
      <dgm:spPr/>
      <dgm:t>
        <a:bodyPr/>
        <a:lstStyle/>
        <a:p>
          <a:r>
            <a:rPr lang="en-US" dirty="0"/>
            <a:t>Results Evaluation</a:t>
          </a:r>
        </a:p>
      </dgm:t>
    </dgm:pt>
    <dgm:pt modelId="{71C22B74-5D1C-ED42-A8C3-2B44DA0821D9}" type="parTrans" cxnId="{D0DE2F47-9F88-E045-B375-CD70DD643C44}">
      <dgm:prSet/>
      <dgm:spPr/>
      <dgm:t>
        <a:bodyPr/>
        <a:lstStyle/>
        <a:p>
          <a:endParaRPr lang="en-US"/>
        </a:p>
      </dgm:t>
    </dgm:pt>
    <dgm:pt modelId="{463158E3-0676-204E-950F-4FF8F673D666}" type="sibTrans" cxnId="{D0DE2F47-9F88-E045-B375-CD70DD643C44}">
      <dgm:prSet/>
      <dgm:spPr/>
      <dgm:t>
        <a:bodyPr/>
        <a:lstStyle/>
        <a:p>
          <a:endParaRPr lang="en-US"/>
        </a:p>
      </dgm:t>
    </dgm:pt>
    <dgm:pt modelId="{CF8173F5-E0AA-0247-9744-A5B49FFAAC9C}">
      <dgm:prSet/>
      <dgm:spPr/>
      <dgm:t>
        <a:bodyPr/>
        <a:lstStyle/>
        <a:p>
          <a:r>
            <a:rPr lang="en-US" dirty="0"/>
            <a:t>Conclusion </a:t>
          </a:r>
        </a:p>
      </dgm:t>
    </dgm:pt>
    <dgm:pt modelId="{7AA3F2F3-2526-7D46-BE24-DBF184043FEA}" type="parTrans" cxnId="{B45C6648-0C84-DF49-9EC1-5DA602E18296}">
      <dgm:prSet/>
      <dgm:spPr/>
      <dgm:t>
        <a:bodyPr/>
        <a:lstStyle/>
        <a:p>
          <a:endParaRPr lang="en-US"/>
        </a:p>
      </dgm:t>
    </dgm:pt>
    <dgm:pt modelId="{3C5E5B53-1833-8841-88F0-5FEC103857A1}" type="sibTrans" cxnId="{B45C6648-0C84-DF49-9EC1-5DA602E18296}">
      <dgm:prSet/>
      <dgm:spPr/>
      <dgm:t>
        <a:bodyPr/>
        <a:lstStyle/>
        <a:p>
          <a:endParaRPr lang="en-US"/>
        </a:p>
      </dgm:t>
    </dgm:pt>
    <dgm:pt modelId="{A93DDE2E-1710-2444-8835-38A6A80D0BE5}">
      <dgm:prSet/>
      <dgm:spPr/>
      <dgm:t>
        <a:bodyPr/>
        <a:lstStyle/>
        <a:p>
          <a:r>
            <a:rPr lang="en-US" dirty="0"/>
            <a:t>Reference </a:t>
          </a:r>
        </a:p>
      </dgm:t>
    </dgm:pt>
    <dgm:pt modelId="{EDF22D90-2899-3D47-B1D5-A8AA454B54D9}" type="parTrans" cxnId="{AD71E05C-C0DB-D146-ADEE-4A3A11FF253A}">
      <dgm:prSet/>
      <dgm:spPr/>
      <dgm:t>
        <a:bodyPr/>
        <a:lstStyle/>
        <a:p>
          <a:endParaRPr lang="en-US"/>
        </a:p>
      </dgm:t>
    </dgm:pt>
    <dgm:pt modelId="{79EBD993-BA9A-B645-8833-C82A0236C2CC}" type="sibTrans" cxnId="{AD71E05C-C0DB-D146-ADEE-4A3A11FF253A}">
      <dgm:prSet/>
      <dgm:spPr/>
      <dgm:t>
        <a:bodyPr/>
        <a:lstStyle/>
        <a:p>
          <a:endParaRPr lang="en-US"/>
        </a:p>
      </dgm:t>
    </dgm:pt>
    <dgm:pt modelId="{E77EB17D-F2F3-CD42-9CC4-11E280EEA4D7}" type="pres">
      <dgm:prSet presAssocID="{9EF3AFBC-CAC0-1644-9BBD-81FCA2892F8B}" presName="Name0" presStyleCnt="0">
        <dgm:presLayoutVars>
          <dgm:chMax val="7"/>
          <dgm:chPref val="7"/>
          <dgm:dir/>
        </dgm:presLayoutVars>
      </dgm:prSet>
      <dgm:spPr/>
    </dgm:pt>
    <dgm:pt modelId="{D0483AA5-670B-8548-AD45-12958118C346}" type="pres">
      <dgm:prSet presAssocID="{9EF3AFBC-CAC0-1644-9BBD-81FCA2892F8B}" presName="Name1" presStyleCnt="0"/>
      <dgm:spPr/>
    </dgm:pt>
    <dgm:pt modelId="{1BB8F4B5-D768-9544-861F-7414A0C1BE60}" type="pres">
      <dgm:prSet presAssocID="{9EF3AFBC-CAC0-1644-9BBD-81FCA2892F8B}" presName="cycle" presStyleCnt="0"/>
      <dgm:spPr/>
    </dgm:pt>
    <dgm:pt modelId="{60A385E4-5103-594E-8CAA-5EF77D5270BC}" type="pres">
      <dgm:prSet presAssocID="{9EF3AFBC-CAC0-1644-9BBD-81FCA2892F8B}" presName="srcNode" presStyleLbl="node1" presStyleIdx="0" presStyleCnt="7"/>
      <dgm:spPr/>
    </dgm:pt>
    <dgm:pt modelId="{66E1FAFE-81D8-CF49-AC46-0B8377756C5C}" type="pres">
      <dgm:prSet presAssocID="{9EF3AFBC-CAC0-1644-9BBD-81FCA2892F8B}" presName="conn" presStyleLbl="parChTrans1D2" presStyleIdx="0" presStyleCnt="1"/>
      <dgm:spPr/>
    </dgm:pt>
    <dgm:pt modelId="{9E036EF7-36A6-8C45-AA58-A9F0C5A5516F}" type="pres">
      <dgm:prSet presAssocID="{9EF3AFBC-CAC0-1644-9BBD-81FCA2892F8B}" presName="extraNode" presStyleLbl="node1" presStyleIdx="0" presStyleCnt="7"/>
      <dgm:spPr/>
    </dgm:pt>
    <dgm:pt modelId="{7845E06A-59FC-3346-A417-1941615E363E}" type="pres">
      <dgm:prSet presAssocID="{9EF3AFBC-CAC0-1644-9BBD-81FCA2892F8B}" presName="dstNode" presStyleLbl="node1" presStyleIdx="0" presStyleCnt="7"/>
      <dgm:spPr/>
    </dgm:pt>
    <dgm:pt modelId="{4AA4AEAD-3D5F-834B-81B7-78EFEDB12B12}" type="pres">
      <dgm:prSet presAssocID="{A4951E9B-FF9E-1548-A440-D80355EB80B0}" presName="text_1" presStyleLbl="node1" presStyleIdx="0" presStyleCnt="7">
        <dgm:presLayoutVars>
          <dgm:bulletEnabled val="1"/>
        </dgm:presLayoutVars>
      </dgm:prSet>
      <dgm:spPr/>
    </dgm:pt>
    <dgm:pt modelId="{FA5AACFC-B700-6842-90D7-12C1EFCC87C2}" type="pres">
      <dgm:prSet presAssocID="{A4951E9B-FF9E-1548-A440-D80355EB80B0}" presName="accent_1" presStyleCnt="0"/>
      <dgm:spPr/>
    </dgm:pt>
    <dgm:pt modelId="{240DC818-F02F-7C46-BD97-87EC240132F9}" type="pres">
      <dgm:prSet presAssocID="{A4951E9B-FF9E-1548-A440-D80355EB80B0}" presName="accentRepeatNode" presStyleLbl="solidFgAcc1" presStyleIdx="0" presStyleCnt="7"/>
      <dgm:spPr/>
    </dgm:pt>
    <dgm:pt modelId="{AE914D2A-0994-AA46-ABBA-DF62DC585AF0}" type="pres">
      <dgm:prSet presAssocID="{FAD5383A-1765-2C43-9BCB-7454961CFE88}" presName="text_2" presStyleLbl="node1" presStyleIdx="1" presStyleCnt="7">
        <dgm:presLayoutVars>
          <dgm:bulletEnabled val="1"/>
        </dgm:presLayoutVars>
      </dgm:prSet>
      <dgm:spPr/>
    </dgm:pt>
    <dgm:pt modelId="{94661A31-1A02-D24E-896A-18B85E58FB00}" type="pres">
      <dgm:prSet presAssocID="{FAD5383A-1765-2C43-9BCB-7454961CFE88}" presName="accent_2" presStyleCnt="0"/>
      <dgm:spPr/>
    </dgm:pt>
    <dgm:pt modelId="{33AFE344-D44F-DC48-91AC-970945AEBE32}" type="pres">
      <dgm:prSet presAssocID="{FAD5383A-1765-2C43-9BCB-7454961CFE88}" presName="accentRepeatNode" presStyleLbl="solidFgAcc1" presStyleIdx="1" presStyleCnt="7"/>
      <dgm:spPr/>
    </dgm:pt>
    <dgm:pt modelId="{33E5CA25-EC9C-C948-8EDE-8766A8DFEDF6}" type="pres">
      <dgm:prSet presAssocID="{A178FC33-CF08-9E4F-9587-00271FE0D33D}" presName="text_3" presStyleLbl="node1" presStyleIdx="2" presStyleCnt="7">
        <dgm:presLayoutVars>
          <dgm:bulletEnabled val="1"/>
        </dgm:presLayoutVars>
      </dgm:prSet>
      <dgm:spPr/>
    </dgm:pt>
    <dgm:pt modelId="{BD179DCC-DFBF-2649-BE2F-6390A31DFBBD}" type="pres">
      <dgm:prSet presAssocID="{A178FC33-CF08-9E4F-9587-00271FE0D33D}" presName="accent_3" presStyleCnt="0"/>
      <dgm:spPr/>
    </dgm:pt>
    <dgm:pt modelId="{451BCD3E-88C1-D64A-B906-20181E5BB1C2}" type="pres">
      <dgm:prSet presAssocID="{A178FC33-CF08-9E4F-9587-00271FE0D33D}" presName="accentRepeatNode" presStyleLbl="solidFgAcc1" presStyleIdx="2" presStyleCnt="7"/>
      <dgm:spPr/>
    </dgm:pt>
    <dgm:pt modelId="{C4ECD5F6-3888-9844-8FEF-196165D10FFA}" type="pres">
      <dgm:prSet presAssocID="{507CC0A4-904F-DF4E-9335-241CFC38E675}" presName="text_4" presStyleLbl="node1" presStyleIdx="3" presStyleCnt="7">
        <dgm:presLayoutVars>
          <dgm:bulletEnabled val="1"/>
        </dgm:presLayoutVars>
      </dgm:prSet>
      <dgm:spPr/>
    </dgm:pt>
    <dgm:pt modelId="{BE038B14-6FF4-A444-8DA3-15233727CF8C}" type="pres">
      <dgm:prSet presAssocID="{507CC0A4-904F-DF4E-9335-241CFC38E675}" presName="accent_4" presStyleCnt="0"/>
      <dgm:spPr/>
    </dgm:pt>
    <dgm:pt modelId="{AE051B20-56A3-C347-ABD0-EC4AD0539CA6}" type="pres">
      <dgm:prSet presAssocID="{507CC0A4-904F-DF4E-9335-241CFC38E675}" presName="accentRepeatNode" presStyleLbl="solidFgAcc1" presStyleIdx="3" presStyleCnt="7"/>
      <dgm:spPr/>
    </dgm:pt>
    <dgm:pt modelId="{00F0BE99-FA03-F543-B57A-42E0203A37AB}" type="pres">
      <dgm:prSet presAssocID="{22F1928A-0076-EE42-93ED-70643FD03251}" presName="text_5" presStyleLbl="node1" presStyleIdx="4" presStyleCnt="7">
        <dgm:presLayoutVars>
          <dgm:bulletEnabled val="1"/>
        </dgm:presLayoutVars>
      </dgm:prSet>
      <dgm:spPr/>
    </dgm:pt>
    <dgm:pt modelId="{71830FE3-6408-1347-ACD3-A66AF7603884}" type="pres">
      <dgm:prSet presAssocID="{22F1928A-0076-EE42-93ED-70643FD03251}" presName="accent_5" presStyleCnt="0"/>
      <dgm:spPr/>
    </dgm:pt>
    <dgm:pt modelId="{1BC01F9F-F771-9249-9080-EA46CD7A8E18}" type="pres">
      <dgm:prSet presAssocID="{22F1928A-0076-EE42-93ED-70643FD03251}" presName="accentRepeatNode" presStyleLbl="solidFgAcc1" presStyleIdx="4" presStyleCnt="7"/>
      <dgm:spPr/>
    </dgm:pt>
    <dgm:pt modelId="{115492EC-4822-E04E-BDA4-3FE0DE39D239}" type="pres">
      <dgm:prSet presAssocID="{CF8173F5-E0AA-0247-9744-A5B49FFAAC9C}" presName="text_6" presStyleLbl="node1" presStyleIdx="5" presStyleCnt="7">
        <dgm:presLayoutVars>
          <dgm:bulletEnabled val="1"/>
        </dgm:presLayoutVars>
      </dgm:prSet>
      <dgm:spPr/>
    </dgm:pt>
    <dgm:pt modelId="{3513798F-EB89-7E4E-A004-07B75033C1F6}" type="pres">
      <dgm:prSet presAssocID="{CF8173F5-E0AA-0247-9744-A5B49FFAAC9C}" presName="accent_6" presStyleCnt="0"/>
      <dgm:spPr/>
    </dgm:pt>
    <dgm:pt modelId="{F2848E81-067F-EC47-8067-2E76B389E54A}" type="pres">
      <dgm:prSet presAssocID="{CF8173F5-E0AA-0247-9744-A5B49FFAAC9C}" presName="accentRepeatNode" presStyleLbl="solidFgAcc1" presStyleIdx="5" presStyleCnt="7"/>
      <dgm:spPr/>
    </dgm:pt>
    <dgm:pt modelId="{CB8A64A0-6F89-5E49-86DA-AD396EABDCC6}" type="pres">
      <dgm:prSet presAssocID="{A93DDE2E-1710-2444-8835-38A6A80D0BE5}" presName="text_7" presStyleLbl="node1" presStyleIdx="6" presStyleCnt="7">
        <dgm:presLayoutVars>
          <dgm:bulletEnabled val="1"/>
        </dgm:presLayoutVars>
      </dgm:prSet>
      <dgm:spPr/>
    </dgm:pt>
    <dgm:pt modelId="{D5052674-DA4E-DB41-95B7-D9E56D0656CF}" type="pres">
      <dgm:prSet presAssocID="{A93DDE2E-1710-2444-8835-38A6A80D0BE5}" presName="accent_7" presStyleCnt="0"/>
      <dgm:spPr/>
    </dgm:pt>
    <dgm:pt modelId="{A42A3459-2344-C74C-AA03-319AD86E969C}" type="pres">
      <dgm:prSet presAssocID="{A93DDE2E-1710-2444-8835-38A6A80D0BE5}" presName="accentRepeatNode" presStyleLbl="solidFgAcc1" presStyleIdx="6" presStyleCnt="7"/>
      <dgm:spPr/>
    </dgm:pt>
  </dgm:ptLst>
  <dgm:cxnLst>
    <dgm:cxn modelId="{ABAAB707-6E62-7C40-9E4F-DB9FE29F3821}" type="presOf" srcId="{A178FC33-CF08-9E4F-9587-00271FE0D33D}" destId="{33E5CA25-EC9C-C948-8EDE-8766A8DFEDF6}" srcOrd="0" destOrd="0" presId="urn:microsoft.com/office/officeart/2008/layout/VerticalCurvedList"/>
    <dgm:cxn modelId="{52200811-638D-8045-BFAE-8383AC4071E7}" type="presOf" srcId="{22F1928A-0076-EE42-93ED-70643FD03251}" destId="{00F0BE99-FA03-F543-B57A-42E0203A37AB}" srcOrd="0" destOrd="0" presId="urn:microsoft.com/office/officeart/2008/layout/VerticalCurvedList"/>
    <dgm:cxn modelId="{FB890326-47A3-204C-993A-FC05D8896174}" type="presOf" srcId="{A4951E9B-FF9E-1548-A440-D80355EB80B0}" destId="{4AA4AEAD-3D5F-834B-81B7-78EFEDB12B12}" srcOrd="0" destOrd="0" presId="urn:microsoft.com/office/officeart/2008/layout/VerticalCurvedList"/>
    <dgm:cxn modelId="{897DA434-82BB-0643-8D67-AA8B9978CD3C}" srcId="{9EF3AFBC-CAC0-1644-9BBD-81FCA2892F8B}" destId="{A178FC33-CF08-9E4F-9587-00271FE0D33D}" srcOrd="2" destOrd="0" parTransId="{E11A6861-C9B5-A048-9D39-3A6B2E6A9F9F}" sibTransId="{F103A92D-4F90-1A4F-821C-691599F2F5A5}"/>
    <dgm:cxn modelId="{ADD1573D-EC71-E540-99C4-FAF91F93C1D3}" srcId="{9EF3AFBC-CAC0-1644-9BBD-81FCA2892F8B}" destId="{A4951E9B-FF9E-1548-A440-D80355EB80B0}" srcOrd="0" destOrd="0" parTransId="{47316326-F3F4-1143-B73C-C9C1818DEE44}" sibTransId="{A9513F7F-D1AE-964F-9605-DBDDBCF1068A}"/>
    <dgm:cxn modelId="{D0DE2F47-9F88-E045-B375-CD70DD643C44}" srcId="{9EF3AFBC-CAC0-1644-9BBD-81FCA2892F8B}" destId="{22F1928A-0076-EE42-93ED-70643FD03251}" srcOrd="4" destOrd="0" parTransId="{71C22B74-5D1C-ED42-A8C3-2B44DA0821D9}" sibTransId="{463158E3-0676-204E-950F-4FF8F673D666}"/>
    <dgm:cxn modelId="{B45C6648-0C84-DF49-9EC1-5DA602E18296}" srcId="{9EF3AFBC-CAC0-1644-9BBD-81FCA2892F8B}" destId="{CF8173F5-E0AA-0247-9744-A5B49FFAAC9C}" srcOrd="5" destOrd="0" parTransId="{7AA3F2F3-2526-7D46-BE24-DBF184043FEA}" sibTransId="{3C5E5B53-1833-8841-88F0-5FEC103857A1}"/>
    <dgm:cxn modelId="{DA028052-9924-FE4B-A860-6A580A52A62E}" type="presOf" srcId="{A9513F7F-D1AE-964F-9605-DBDDBCF1068A}" destId="{66E1FAFE-81D8-CF49-AC46-0B8377756C5C}" srcOrd="0" destOrd="0" presId="urn:microsoft.com/office/officeart/2008/layout/VerticalCurvedList"/>
    <dgm:cxn modelId="{36C54454-9257-DD4B-880C-FE527698CD0D}" type="presOf" srcId="{A93DDE2E-1710-2444-8835-38A6A80D0BE5}" destId="{CB8A64A0-6F89-5E49-86DA-AD396EABDCC6}" srcOrd="0" destOrd="0" presId="urn:microsoft.com/office/officeart/2008/layout/VerticalCurvedList"/>
    <dgm:cxn modelId="{AD71E05C-C0DB-D146-ADEE-4A3A11FF253A}" srcId="{9EF3AFBC-CAC0-1644-9BBD-81FCA2892F8B}" destId="{A93DDE2E-1710-2444-8835-38A6A80D0BE5}" srcOrd="6" destOrd="0" parTransId="{EDF22D90-2899-3D47-B1D5-A8AA454B54D9}" sibTransId="{79EBD993-BA9A-B645-8833-C82A0236C2CC}"/>
    <dgm:cxn modelId="{6B696B97-D403-4F4A-A17A-7AC7F421F53C}" srcId="{9EF3AFBC-CAC0-1644-9BBD-81FCA2892F8B}" destId="{FAD5383A-1765-2C43-9BCB-7454961CFE88}" srcOrd="1" destOrd="0" parTransId="{36C3E69E-EA6E-8147-8F8D-0D0F0C73E4EC}" sibTransId="{176AD270-848E-C448-A02D-57F470F0BEC5}"/>
    <dgm:cxn modelId="{C50A9D9C-355F-C240-90F5-FBFDD1B40779}" type="presOf" srcId="{507CC0A4-904F-DF4E-9335-241CFC38E675}" destId="{C4ECD5F6-3888-9844-8FEF-196165D10FFA}" srcOrd="0" destOrd="0" presId="urn:microsoft.com/office/officeart/2008/layout/VerticalCurvedList"/>
    <dgm:cxn modelId="{49C8A09D-9BA7-9D4A-AECE-AC08D656087A}" type="presOf" srcId="{9EF3AFBC-CAC0-1644-9BBD-81FCA2892F8B}" destId="{E77EB17D-F2F3-CD42-9CC4-11E280EEA4D7}" srcOrd="0" destOrd="0" presId="urn:microsoft.com/office/officeart/2008/layout/VerticalCurvedList"/>
    <dgm:cxn modelId="{8F23ABC5-4FBE-2F42-B2DC-D819DB9D1C8D}" srcId="{9EF3AFBC-CAC0-1644-9BBD-81FCA2892F8B}" destId="{507CC0A4-904F-DF4E-9335-241CFC38E675}" srcOrd="3" destOrd="0" parTransId="{A13E8CC5-60EF-9046-9B59-5039D1A33B22}" sibTransId="{317FEA76-A876-CB43-A162-7B5792566882}"/>
    <dgm:cxn modelId="{A47F8BD0-F952-5B48-8EEC-7C6771B477CB}" type="presOf" srcId="{CF8173F5-E0AA-0247-9744-A5B49FFAAC9C}" destId="{115492EC-4822-E04E-BDA4-3FE0DE39D239}" srcOrd="0" destOrd="0" presId="urn:microsoft.com/office/officeart/2008/layout/VerticalCurvedList"/>
    <dgm:cxn modelId="{39F449DD-3720-944B-AA3E-EE1004202738}" type="presOf" srcId="{FAD5383A-1765-2C43-9BCB-7454961CFE88}" destId="{AE914D2A-0994-AA46-ABBA-DF62DC585AF0}" srcOrd="0" destOrd="0" presId="urn:microsoft.com/office/officeart/2008/layout/VerticalCurvedList"/>
    <dgm:cxn modelId="{6A64FBC9-7220-D24F-80DA-D203C792677C}" type="presParOf" srcId="{E77EB17D-F2F3-CD42-9CC4-11E280EEA4D7}" destId="{D0483AA5-670B-8548-AD45-12958118C346}" srcOrd="0" destOrd="0" presId="urn:microsoft.com/office/officeart/2008/layout/VerticalCurvedList"/>
    <dgm:cxn modelId="{C6D55D3D-16CA-494C-854F-86D37F985323}" type="presParOf" srcId="{D0483AA5-670B-8548-AD45-12958118C346}" destId="{1BB8F4B5-D768-9544-861F-7414A0C1BE60}" srcOrd="0" destOrd="0" presId="urn:microsoft.com/office/officeart/2008/layout/VerticalCurvedList"/>
    <dgm:cxn modelId="{13D6A0C5-71C6-474E-8C7C-4EDFA455983D}" type="presParOf" srcId="{1BB8F4B5-D768-9544-861F-7414A0C1BE60}" destId="{60A385E4-5103-594E-8CAA-5EF77D5270BC}" srcOrd="0" destOrd="0" presId="urn:microsoft.com/office/officeart/2008/layout/VerticalCurvedList"/>
    <dgm:cxn modelId="{26441D97-FC91-3D46-A9AD-C3EA5B49A539}" type="presParOf" srcId="{1BB8F4B5-D768-9544-861F-7414A0C1BE60}" destId="{66E1FAFE-81D8-CF49-AC46-0B8377756C5C}" srcOrd="1" destOrd="0" presId="urn:microsoft.com/office/officeart/2008/layout/VerticalCurvedList"/>
    <dgm:cxn modelId="{04887073-B407-4545-B342-9D4AACFE7826}" type="presParOf" srcId="{1BB8F4B5-D768-9544-861F-7414A0C1BE60}" destId="{9E036EF7-36A6-8C45-AA58-A9F0C5A5516F}" srcOrd="2" destOrd="0" presId="urn:microsoft.com/office/officeart/2008/layout/VerticalCurvedList"/>
    <dgm:cxn modelId="{DFA456C0-359D-564F-9449-3CB3AFBC5D68}" type="presParOf" srcId="{1BB8F4B5-D768-9544-861F-7414A0C1BE60}" destId="{7845E06A-59FC-3346-A417-1941615E363E}" srcOrd="3" destOrd="0" presId="urn:microsoft.com/office/officeart/2008/layout/VerticalCurvedList"/>
    <dgm:cxn modelId="{7BA5FCE7-3FA3-5E46-A685-D2EDE59A82A6}" type="presParOf" srcId="{D0483AA5-670B-8548-AD45-12958118C346}" destId="{4AA4AEAD-3D5F-834B-81B7-78EFEDB12B12}" srcOrd="1" destOrd="0" presId="urn:microsoft.com/office/officeart/2008/layout/VerticalCurvedList"/>
    <dgm:cxn modelId="{18CB2E7E-C605-D44F-8F05-534E08C6C693}" type="presParOf" srcId="{D0483AA5-670B-8548-AD45-12958118C346}" destId="{FA5AACFC-B700-6842-90D7-12C1EFCC87C2}" srcOrd="2" destOrd="0" presId="urn:microsoft.com/office/officeart/2008/layout/VerticalCurvedList"/>
    <dgm:cxn modelId="{CCF6F9EA-6C4E-F241-8680-4FF20AF35220}" type="presParOf" srcId="{FA5AACFC-B700-6842-90D7-12C1EFCC87C2}" destId="{240DC818-F02F-7C46-BD97-87EC240132F9}" srcOrd="0" destOrd="0" presId="urn:microsoft.com/office/officeart/2008/layout/VerticalCurvedList"/>
    <dgm:cxn modelId="{C29F6B80-E49F-914D-8C21-ADDB476D3FB7}" type="presParOf" srcId="{D0483AA5-670B-8548-AD45-12958118C346}" destId="{AE914D2A-0994-AA46-ABBA-DF62DC585AF0}" srcOrd="3" destOrd="0" presId="urn:microsoft.com/office/officeart/2008/layout/VerticalCurvedList"/>
    <dgm:cxn modelId="{D0161657-CE10-F149-9827-19A36AD08474}" type="presParOf" srcId="{D0483AA5-670B-8548-AD45-12958118C346}" destId="{94661A31-1A02-D24E-896A-18B85E58FB00}" srcOrd="4" destOrd="0" presId="urn:microsoft.com/office/officeart/2008/layout/VerticalCurvedList"/>
    <dgm:cxn modelId="{A8A16991-8AB7-794C-81EE-FDAD06A80AD3}" type="presParOf" srcId="{94661A31-1A02-D24E-896A-18B85E58FB00}" destId="{33AFE344-D44F-DC48-91AC-970945AEBE32}" srcOrd="0" destOrd="0" presId="urn:microsoft.com/office/officeart/2008/layout/VerticalCurvedList"/>
    <dgm:cxn modelId="{88EC0A9A-0AAC-D84F-AD29-970F3DB1B17E}" type="presParOf" srcId="{D0483AA5-670B-8548-AD45-12958118C346}" destId="{33E5CA25-EC9C-C948-8EDE-8766A8DFEDF6}" srcOrd="5" destOrd="0" presId="urn:microsoft.com/office/officeart/2008/layout/VerticalCurvedList"/>
    <dgm:cxn modelId="{34339A61-88ED-0B43-9ABD-AA78FDEB9C4E}" type="presParOf" srcId="{D0483AA5-670B-8548-AD45-12958118C346}" destId="{BD179DCC-DFBF-2649-BE2F-6390A31DFBBD}" srcOrd="6" destOrd="0" presId="urn:microsoft.com/office/officeart/2008/layout/VerticalCurvedList"/>
    <dgm:cxn modelId="{8292A39A-91CC-BD41-BFC1-615FFCF2F759}" type="presParOf" srcId="{BD179DCC-DFBF-2649-BE2F-6390A31DFBBD}" destId="{451BCD3E-88C1-D64A-B906-20181E5BB1C2}" srcOrd="0" destOrd="0" presId="urn:microsoft.com/office/officeart/2008/layout/VerticalCurvedList"/>
    <dgm:cxn modelId="{40B65897-728E-F745-841A-94BD8AB83125}" type="presParOf" srcId="{D0483AA5-670B-8548-AD45-12958118C346}" destId="{C4ECD5F6-3888-9844-8FEF-196165D10FFA}" srcOrd="7" destOrd="0" presId="urn:microsoft.com/office/officeart/2008/layout/VerticalCurvedList"/>
    <dgm:cxn modelId="{D6AAC01F-7E95-3B45-B746-3B455700E390}" type="presParOf" srcId="{D0483AA5-670B-8548-AD45-12958118C346}" destId="{BE038B14-6FF4-A444-8DA3-15233727CF8C}" srcOrd="8" destOrd="0" presId="urn:microsoft.com/office/officeart/2008/layout/VerticalCurvedList"/>
    <dgm:cxn modelId="{59687777-D6AC-3940-92C7-FA1956A2B902}" type="presParOf" srcId="{BE038B14-6FF4-A444-8DA3-15233727CF8C}" destId="{AE051B20-56A3-C347-ABD0-EC4AD0539CA6}" srcOrd="0" destOrd="0" presId="urn:microsoft.com/office/officeart/2008/layout/VerticalCurvedList"/>
    <dgm:cxn modelId="{CAA3A899-499B-B149-A148-DE5376AA9D96}" type="presParOf" srcId="{D0483AA5-670B-8548-AD45-12958118C346}" destId="{00F0BE99-FA03-F543-B57A-42E0203A37AB}" srcOrd="9" destOrd="0" presId="urn:microsoft.com/office/officeart/2008/layout/VerticalCurvedList"/>
    <dgm:cxn modelId="{36258427-2365-1B49-A1B9-385E29ED60D0}" type="presParOf" srcId="{D0483AA5-670B-8548-AD45-12958118C346}" destId="{71830FE3-6408-1347-ACD3-A66AF7603884}" srcOrd="10" destOrd="0" presId="urn:microsoft.com/office/officeart/2008/layout/VerticalCurvedList"/>
    <dgm:cxn modelId="{EFCC0C06-6BD2-8545-9C1C-D1A27F11D989}" type="presParOf" srcId="{71830FE3-6408-1347-ACD3-A66AF7603884}" destId="{1BC01F9F-F771-9249-9080-EA46CD7A8E18}" srcOrd="0" destOrd="0" presId="urn:microsoft.com/office/officeart/2008/layout/VerticalCurvedList"/>
    <dgm:cxn modelId="{5822E04F-6D65-B64B-A6F3-19D2999AFD59}" type="presParOf" srcId="{D0483AA5-670B-8548-AD45-12958118C346}" destId="{115492EC-4822-E04E-BDA4-3FE0DE39D239}" srcOrd="11" destOrd="0" presId="urn:microsoft.com/office/officeart/2008/layout/VerticalCurvedList"/>
    <dgm:cxn modelId="{A772FDFE-C3B1-6F45-824A-01A3F010B401}" type="presParOf" srcId="{D0483AA5-670B-8548-AD45-12958118C346}" destId="{3513798F-EB89-7E4E-A004-07B75033C1F6}" srcOrd="12" destOrd="0" presId="urn:microsoft.com/office/officeart/2008/layout/VerticalCurvedList"/>
    <dgm:cxn modelId="{6762C816-EA81-4D44-BD4D-A5EE3B34BA13}" type="presParOf" srcId="{3513798F-EB89-7E4E-A004-07B75033C1F6}" destId="{F2848E81-067F-EC47-8067-2E76B389E54A}" srcOrd="0" destOrd="0" presId="urn:microsoft.com/office/officeart/2008/layout/VerticalCurvedList"/>
    <dgm:cxn modelId="{630F02E8-56A1-674B-9C36-B03B02689E67}" type="presParOf" srcId="{D0483AA5-670B-8548-AD45-12958118C346}" destId="{CB8A64A0-6F89-5E49-86DA-AD396EABDCC6}" srcOrd="13" destOrd="0" presId="urn:microsoft.com/office/officeart/2008/layout/VerticalCurvedList"/>
    <dgm:cxn modelId="{D24544A2-41BB-7B49-B1C1-AE53D0E0526D}" type="presParOf" srcId="{D0483AA5-670B-8548-AD45-12958118C346}" destId="{D5052674-DA4E-DB41-95B7-D9E56D0656CF}" srcOrd="14" destOrd="0" presId="urn:microsoft.com/office/officeart/2008/layout/VerticalCurvedList"/>
    <dgm:cxn modelId="{488ED485-2F70-A14F-BAAD-9C93F0143E5E}" type="presParOf" srcId="{D5052674-DA4E-DB41-95B7-D9E56D0656CF}" destId="{A42A3459-2344-C74C-AA03-319AD86E969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E1FAFE-81D8-CF49-AC46-0B8377756C5C}">
      <dsp:nvSpPr>
        <dsp:cNvPr id="0" name=""/>
        <dsp:cNvSpPr/>
      </dsp:nvSpPr>
      <dsp:spPr>
        <a:xfrm>
          <a:off x="-4835354" y="-741270"/>
          <a:ext cx="5760858" cy="5760858"/>
        </a:xfrm>
        <a:prstGeom prst="blockArc">
          <a:avLst>
            <a:gd name="adj1" fmla="val 18900000"/>
            <a:gd name="adj2" fmla="val 2700000"/>
            <a:gd name="adj3" fmla="val 375"/>
          </a:avLst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4AEAD-3D5F-834B-81B7-78EFEDB12B12}">
      <dsp:nvSpPr>
        <dsp:cNvPr id="0" name=""/>
        <dsp:cNvSpPr/>
      </dsp:nvSpPr>
      <dsp:spPr>
        <a:xfrm>
          <a:off x="300123" y="194492"/>
          <a:ext cx="7208013" cy="3888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621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Project</a:t>
          </a:r>
          <a:r>
            <a:rPr lang="zh-CN" altLang="en-US" sz="2100" kern="1200" dirty="0"/>
            <a:t> </a:t>
          </a:r>
          <a:r>
            <a:rPr lang="en-US" altLang="zh-CN" sz="2100" kern="1200" dirty="0"/>
            <a:t>Background</a:t>
          </a:r>
          <a:endParaRPr lang="en-US" sz="2100" kern="1200" dirty="0"/>
        </a:p>
      </dsp:txBody>
      <dsp:txXfrm>
        <a:off x="300123" y="194492"/>
        <a:ext cx="7208013" cy="388813"/>
      </dsp:txXfrm>
    </dsp:sp>
    <dsp:sp modelId="{240DC818-F02F-7C46-BD97-87EC240132F9}">
      <dsp:nvSpPr>
        <dsp:cNvPr id="0" name=""/>
        <dsp:cNvSpPr/>
      </dsp:nvSpPr>
      <dsp:spPr>
        <a:xfrm>
          <a:off x="57115" y="145890"/>
          <a:ext cx="486016" cy="4860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14D2A-0994-AA46-ABBA-DF62DC585AF0}">
      <dsp:nvSpPr>
        <dsp:cNvPr id="0" name=""/>
        <dsp:cNvSpPr/>
      </dsp:nvSpPr>
      <dsp:spPr>
        <a:xfrm>
          <a:off x="652229" y="778054"/>
          <a:ext cx="6855908" cy="388813"/>
        </a:xfrm>
        <a:prstGeom prst="rect">
          <a:avLst/>
        </a:prstGeom>
        <a:solidFill>
          <a:schemeClr val="accent3">
            <a:hueOff val="1875044"/>
            <a:satOff val="-2813"/>
            <a:lumOff val="-45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621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Collection &amp; Preprocessing  </a:t>
          </a:r>
        </a:p>
      </dsp:txBody>
      <dsp:txXfrm>
        <a:off x="652229" y="778054"/>
        <a:ext cx="6855908" cy="388813"/>
      </dsp:txXfrm>
    </dsp:sp>
    <dsp:sp modelId="{33AFE344-D44F-DC48-91AC-970945AEBE32}">
      <dsp:nvSpPr>
        <dsp:cNvPr id="0" name=""/>
        <dsp:cNvSpPr/>
      </dsp:nvSpPr>
      <dsp:spPr>
        <a:xfrm>
          <a:off x="409221" y="729453"/>
          <a:ext cx="486016" cy="4860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E5CA25-EC9C-C948-8EDE-8766A8DFEDF6}">
      <dsp:nvSpPr>
        <dsp:cNvPr id="0" name=""/>
        <dsp:cNvSpPr/>
      </dsp:nvSpPr>
      <dsp:spPr>
        <a:xfrm>
          <a:off x="845181" y="1361189"/>
          <a:ext cx="6662955" cy="388813"/>
        </a:xfrm>
        <a:prstGeom prst="rect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621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Exploratory Data Analysis</a:t>
          </a:r>
        </a:p>
      </dsp:txBody>
      <dsp:txXfrm>
        <a:off x="845181" y="1361189"/>
        <a:ext cx="6662955" cy="388813"/>
      </dsp:txXfrm>
    </dsp:sp>
    <dsp:sp modelId="{451BCD3E-88C1-D64A-B906-20181E5BB1C2}">
      <dsp:nvSpPr>
        <dsp:cNvPr id="0" name=""/>
        <dsp:cNvSpPr/>
      </dsp:nvSpPr>
      <dsp:spPr>
        <a:xfrm>
          <a:off x="602173" y="1312587"/>
          <a:ext cx="486016" cy="4860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ECD5F6-3888-9844-8FEF-196165D10FFA}">
      <dsp:nvSpPr>
        <dsp:cNvPr id="0" name=""/>
        <dsp:cNvSpPr/>
      </dsp:nvSpPr>
      <dsp:spPr>
        <a:xfrm>
          <a:off x="906789" y="1944751"/>
          <a:ext cx="6601348" cy="388813"/>
        </a:xfrm>
        <a:prstGeom prst="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621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Modelling</a:t>
          </a:r>
        </a:p>
      </dsp:txBody>
      <dsp:txXfrm>
        <a:off x="906789" y="1944751"/>
        <a:ext cx="6601348" cy="388813"/>
      </dsp:txXfrm>
    </dsp:sp>
    <dsp:sp modelId="{AE051B20-56A3-C347-ABD0-EC4AD0539CA6}">
      <dsp:nvSpPr>
        <dsp:cNvPr id="0" name=""/>
        <dsp:cNvSpPr/>
      </dsp:nvSpPr>
      <dsp:spPr>
        <a:xfrm>
          <a:off x="663780" y="1896150"/>
          <a:ext cx="486016" cy="4860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F0BE99-FA03-F543-B57A-42E0203A37AB}">
      <dsp:nvSpPr>
        <dsp:cNvPr id="0" name=""/>
        <dsp:cNvSpPr/>
      </dsp:nvSpPr>
      <dsp:spPr>
        <a:xfrm>
          <a:off x="845181" y="2528314"/>
          <a:ext cx="6662955" cy="388813"/>
        </a:xfrm>
        <a:prstGeom prst="rect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621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Results Evaluation</a:t>
          </a:r>
        </a:p>
      </dsp:txBody>
      <dsp:txXfrm>
        <a:off x="845181" y="2528314"/>
        <a:ext cx="6662955" cy="388813"/>
      </dsp:txXfrm>
    </dsp:sp>
    <dsp:sp modelId="{1BC01F9F-F771-9249-9080-EA46CD7A8E18}">
      <dsp:nvSpPr>
        <dsp:cNvPr id="0" name=""/>
        <dsp:cNvSpPr/>
      </dsp:nvSpPr>
      <dsp:spPr>
        <a:xfrm>
          <a:off x="602173" y="2479712"/>
          <a:ext cx="486016" cy="4860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5492EC-4822-E04E-BDA4-3FE0DE39D239}">
      <dsp:nvSpPr>
        <dsp:cNvPr id="0" name=""/>
        <dsp:cNvSpPr/>
      </dsp:nvSpPr>
      <dsp:spPr>
        <a:xfrm>
          <a:off x="652229" y="3111448"/>
          <a:ext cx="6855908" cy="388813"/>
        </a:xfrm>
        <a:prstGeom prst="rect">
          <a:avLst/>
        </a:prstGeom>
        <a:solidFill>
          <a:schemeClr val="accent3">
            <a:hueOff val="9375220"/>
            <a:satOff val="-14067"/>
            <a:lumOff val="-228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621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Conclusion </a:t>
          </a:r>
        </a:p>
      </dsp:txBody>
      <dsp:txXfrm>
        <a:off x="652229" y="3111448"/>
        <a:ext cx="6855908" cy="388813"/>
      </dsp:txXfrm>
    </dsp:sp>
    <dsp:sp modelId="{F2848E81-067F-EC47-8067-2E76B389E54A}">
      <dsp:nvSpPr>
        <dsp:cNvPr id="0" name=""/>
        <dsp:cNvSpPr/>
      </dsp:nvSpPr>
      <dsp:spPr>
        <a:xfrm>
          <a:off x="409221" y="3062847"/>
          <a:ext cx="486016" cy="4860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8A64A0-6F89-5E49-86DA-AD396EABDCC6}">
      <dsp:nvSpPr>
        <dsp:cNvPr id="0" name=""/>
        <dsp:cNvSpPr/>
      </dsp:nvSpPr>
      <dsp:spPr>
        <a:xfrm>
          <a:off x="300123" y="3695011"/>
          <a:ext cx="7208013" cy="388813"/>
        </a:xfrm>
        <a:prstGeom prst="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621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Reference </a:t>
          </a:r>
        </a:p>
      </dsp:txBody>
      <dsp:txXfrm>
        <a:off x="300123" y="3695011"/>
        <a:ext cx="7208013" cy="388813"/>
      </dsp:txXfrm>
    </dsp:sp>
    <dsp:sp modelId="{A42A3459-2344-C74C-AA03-319AD86E969C}">
      <dsp:nvSpPr>
        <dsp:cNvPr id="0" name=""/>
        <dsp:cNvSpPr/>
      </dsp:nvSpPr>
      <dsp:spPr>
        <a:xfrm>
          <a:off x="57115" y="3646409"/>
          <a:ext cx="486016" cy="4860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0217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9162d6230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9162d6230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59162d6230_0_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ield">
  <p:cSld name="Shield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 descr="shie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7714" y="1196775"/>
            <a:ext cx="5199888" cy="56692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216054" y="4829299"/>
            <a:ext cx="6773094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2"/>
          </p:nvPr>
        </p:nvSpPr>
        <p:spPr>
          <a:xfrm>
            <a:off x="226634" y="3496385"/>
            <a:ext cx="6753633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3"/>
          </p:nvPr>
        </p:nvSpPr>
        <p:spPr>
          <a:xfrm>
            <a:off x="226632" y="2155151"/>
            <a:ext cx="8529783" cy="121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6" name="Google Shape;16;p2"/>
            <p:cNvCxnSpPr/>
            <p:nvPr/>
          </p:nvCxnSpPr>
          <p:spPr>
            <a:xfrm rot="10800000">
              <a:off x="-1" y="1761975"/>
              <a:ext cx="4058879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 rot="10800000">
              <a:off x="4058878" y="1762717"/>
              <a:ext cx="8129946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666" y="-14942"/>
            <a:ext cx="2672715" cy="1518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"/>
          <p:cNvGrpSpPr/>
          <p:nvPr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0" name="Google Shape;20;p2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" name="Google Shape;21;p2"/>
            <p:cNvCxnSpPr/>
            <p:nvPr/>
          </p:nvCxnSpPr>
          <p:spPr>
            <a:xfrm rot="10800000">
              <a:off x="-1" y="6412992"/>
              <a:ext cx="4058879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22;p2"/>
            <p:cNvCxnSpPr/>
            <p:nvPr/>
          </p:nvCxnSpPr>
          <p:spPr>
            <a:xfrm rot="10800000">
              <a:off x="4058878" y="6413734"/>
              <a:ext cx="8129946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No Bullets">
  <p:cSld name="Subhead w/ No Bullet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302605" y="1709352"/>
            <a:ext cx="11585731" cy="438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/>
          </p:nvPr>
        </p:nvSpPr>
        <p:spPr>
          <a:xfrm>
            <a:off x="302605" y="418354"/>
            <a:ext cx="9735251" cy="53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ldNum" idx="12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body" idx="2"/>
          </p:nvPr>
        </p:nvSpPr>
        <p:spPr>
          <a:xfrm>
            <a:off x="302605" y="1006103"/>
            <a:ext cx="11585731" cy="40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no Subhead">
  <p:cSld name="Title with no Subhead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sldNum" idx="12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302605" y="1112109"/>
            <a:ext cx="11585731" cy="4981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302605" y="418354"/>
            <a:ext cx="9735251" cy="53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no Subhead 2 col">
  <p:cSld name="Title with no Subhead 2 col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sldNum" idx="12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1"/>
          </p:nvPr>
        </p:nvSpPr>
        <p:spPr>
          <a:xfrm>
            <a:off x="302606" y="1112109"/>
            <a:ext cx="5663697" cy="4981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302605" y="418354"/>
            <a:ext cx="9735251" cy="53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2"/>
          </p:nvPr>
        </p:nvSpPr>
        <p:spPr>
          <a:xfrm>
            <a:off x="6214002" y="1112109"/>
            <a:ext cx="5663697" cy="4981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8"/>
          <p:cNvGrpSpPr/>
          <p:nvPr/>
        </p:nvGrpSpPr>
        <p:grpSpPr>
          <a:xfrm>
            <a:off x="-1" y="5092180"/>
            <a:ext cx="12188825" cy="1765820"/>
            <a:chOff x="-1" y="5092180"/>
            <a:chExt cx="12188825" cy="1765820"/>
          </a:xfrm>
        </p:grpSpPr>
        <p:cxnSp>
          <p:nvCxnSpPr>
            <p:cNvPr id="158" name="Google Shape;158;p18"/>
            <p:cNvCxnSpPr/>
            <p:nvPr/>
          </p:nvCxnSpPr>
          <p:spPr>
            <a:xfrm>
              <a:off x="8129945" y="5092180"/>
              <a:ext cx="4058879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9" name="Google Shape;159;p18"/>
            <p:cNvCxnSpPr/>
            <p:nvPr/>
          </p:nvCxnSpPr>
          <p:spPr>
            <a:xfrm>
              <a:off x="-1" y="5092922"/>
              <a:ext cx="8129946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0" name="Google Shape;160;p18"/>
            <p:cNvSpPr/>
            <p:nvPr/>
          </p:nvSpPr>
          <p:spPr>
            <a:xfrm>
              <a:off x="-1" y="5128391"/>
              <a:ext cx="12188825" cy="172960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18"/>
          <p:cNvSpPr txBox="1">
            <a:spLocks noGrp="1"/>
          </p:cNvSpPr>
          <p:nvPr>
            <p:ph type="subTitle" idx="1"/>
          </p:nvPr>
        </p:nvSpPr>
        <p:spPr>
          <a:xfrm>
            <a:off x="1828324" y="5240939"/>
            <a:ext cx="8532178" cy="1298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62" name="Google Shape;162;p18" descr="Stevens-Secondary-PMSColor-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07528" y="678405"/>
            <a:ext cx="3580638" cy="305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1521" y="4263995"/>
            <a:ext cx="243840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evens Seal">
  <p:cSld name="Stevens Seal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31012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2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3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29" name="Google Shape;29;p3"/>
            <p:cNvCxnSpPr/>
            <p:nvPr/>
          </p:nvCxnSpPr>
          <p:spPr>
            <a:xfrm rot="10800000">
              <a:off x="-1" y="1761975"/>
              <a:ext cx="4058879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" name="Google Shape;30;p3"/>
            <p:cNvCxnSpPr/>
            <p:nvPr/>
          </p:nvCxnSpPr>
          <p:spPr>
            <a:xfrm rot="10800000">
              <a:off x="4058878" y="1762717"/>
              <a:ext cx="8129946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1" name="Google Shape;3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666" y="-14942"/>
            <a:ext cx="2672715" cy="1518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3"/>
          <p:cNvGrpSpPr/>
          <p:nvPr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33" name="Google Shape;33;p3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" name="Google Shape;34;p3"/>
            <p:cNvCxnSpPr/>
            <p:nvPr/>
          </p:nvCxnSpPr>
          <p:spPr>
            <a:xfrm rot="10800000">
              <a:off x="-1" y="6412992"/>
              <a:ext cx="4058879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" name="Google Shape;35;p3"/>
            <p:cNvCxnSpPr/>
            <p:nvPr/>
          </p:nvCxnSpPr>
          <p:spPr>
            <a:xfrm rot="10800000">
              <a:off x="4058878" y="6413734"/>
              <a:ext cx="8129946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evens Clock">
  <p:cSld name="Stevens Cloc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31012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2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3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41" name="Google Shape;41;p4"/>
          <p:cNvGrpSpPr/>
          <p:nvPr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42" name="Google Shape;42;p4"/>
            <p:cNvCxnSpPr/>
            <p:nvPr/>
          </p:nvCxnSpPr>
          <p:spPr>
            <a:xfrm rot="10800000">
              <a:off x="-1" y="1761975"/>
              <a:ext cx="4058879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43;p4"/>
            <p:cNvCxnSpPr/>
            <p:nvPr/>
          </p:nvCxnSpPr>
          <p:spPr>
            <a:xfrm rot="10800000">
              <a:off x="4058878" y="1762717"/>
              <a:ext cx="8129946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44" name="Google Shape;4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666" y="-14942"/>
            <a:ext cx="2672715" cy="1518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4"/>
          <p:cNvGrpSpPr/>
          <p:nvPr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46" name="Google Shape;46;p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" name="Google Shape;47;p4"/>
            <p:cNvCxnSpPr/>
            <p:nvPr/>
          </p:nvCxnSpPr>
          <p:spPr>
            <a:xfrm rot="10800000">
              <a:off x="-1" y="6412992"/>
              <a:ext cx="4058879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" name="Google Shape;48;p4"/>
            <p:cNvCxnSpPr/>
            <p:nvPr/>
          </p:nvCxnSpPr>
          <p:spPr>
            <a:xfrm rot="10800000">
              <a:off x="4058878" y="6413734"/>
              <a:ext cx="8129946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evens Fountain">
  <p:cSld name="Stevens Fountai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54825" y="0"/>
            <a:ext cx="5334000" cy="682752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3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54" name="Google Shape;54;p5"/>
          <p:cNvGrpSpPr/>
          <p:nvPr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55" name="Google Shape;55;p5"/>
            <p:cNvCxnSpPr/>
            <p:nvPr/>
          </p:nvCxnSpPr>
          <p:spPr>
            <a:xfrm rot="10800000">
              <a:off x="-1" y="1761975"/>
              <a:ext cx="4058879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56;p5"/>
            <p:cNvCxnSpPr/>
            <p:nvPr/>
          </p:nvCxnSpPr>
          <p:spPr>
            <a:xfrm rot="10800000">
              <a:off x="4058878" y="1762717"/>
              <a:ext cx="8129946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57" name="Google Shape;5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666" y="-14942"/>
            <a:ext cx="2672715" cy="1518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5"/>
          <p:cNvGrpSpPr/>
          <p:nvPr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59" name="Google Shape;59;p5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0" name="Google Shape;60;p5"/>
            <p:cNvCxnSpPr/>
            <p:nvPr/>
          </p:nvCxnSpPr>
          <p:spPr>
            <a:xfrm rot="10800000">
              <a:off x="-1" y="6412992"/>
              <a:ext cx="4058879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61;p5"/>
            <p:cNvCxnSpPr/>
            <p:nvPr/>
          </p:nvCxnSpPr>
          <p:spPr>
            <a:xfrm rot="10800000">
              <a:off x="4058878" y="6413734"/>
              <a:ext cx="8129946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rchbearer">
  <p:cSld name="Torchbear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26194" y="0"/>
            <a:ext cx="5362631" cy="686416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 txBox="1">
            <a:spLocks noGrp="1"/>
          </p:cNvSpPr>
          <p:nvPr>
            <p:ph type="body" idx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2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3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67" name="Google Shape;67;p6"/>
          <p:cNvGrpSpPr/>
          <p:nvPr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68" name="Google Shape;68;p6"/>
            <p:cNvCxnSpPr/>
            <p:nvPr/>
          </p:nvCxnSpPr>
          <p:spPr>
            <a:xfrm rot="10800000">
              <a:off x="-1" y="1761975"/>
              <a:ext cx="4058879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69;p6"/>
            <p:cNvCxnSpPr/>
            <p:nvPr/>
          </p:nvCxnSpPr>
          <p:spPr>
            <a:xfrm rot="10800000">
              <a:off x="4058878" y="1762717"/>
              <a:ext cx="8129946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70" name="Google Shape;7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666" y="-14942"/>
            <a:ext cx="2672715" cy="1518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6"/>
          <p:cNvGrpSpPr/>
          <p:nvPr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72" name="Google Shape;72;p6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3" name="Google Shape;73;p6"/>
            <p:cNvCxnSpPr/>
            <p:nvPr/>
          </p:nvCxnSpPr>
          <p:spPr>
            <a:xfrm rot="10800000">
              <a:off x="-1" y="6412992"/>
              <a:ext cx="4058879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4" name="Google Shape;74;p6"/>
            <p:cNvCxnSpPr/>
            <p:nvPr/>
          </p:nvCxnSpPr>
          <p:spPr>
            <a:xfrm rot="10800000">
              <a:off x="4058878" y="6413734"/>
              <a:ext cx="8129946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udents with NYC skyline">
  <p:cSld name="Students with NYC skylin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31012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body" idx="3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80" name="Google Shape;80;p7"/>
          <p:cNvGrpSpPr/>
          <p:nvPr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81" name="Google Shape;81;p7"/>
            <p:cNvCxnSpPr/>
            <p:nvPr/>
          </p:nvCxnSpPr>
          <p:spPr>
            <a:xfrm rot="10800000">
              <a:off x="-1" y="1761975"/>
              <a:ext cx="4058879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" name="Google Shape;82;p7"/>
            <p:cNvCxnSpPr/>
            <p:nvPr/>
          </p:nvCxnSpPr>
          <p:spPr>
            <a:xfrm rot="10800000">
              <a:off x="4058878" y="1762717"/>
              <a:ext cx="8129946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83" name="Google Shape;8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666" y="-14942"/>
            <a:ext cx="2672715" cy="1518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7"/>
          <p:cNvGrpSpPr/>
          <p:nvPr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85" name="Google Shape;85;p7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6" name="Google Shape;86;p7"/>
            <p:cNvCxnSpPr/>
            <p:nvPr/>
          </p:nvCxnSpPr>
          <p:spPr>
            <a:xfrm rot="10800000">
              <a:off x="-1" y="6412992"/>
              <a:ext cx="4058879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" name="Google Shape;87;p7"/>
            <p:cNvCxnSpPr/>
            <p:nvPr/>
          </p:nvCxnSpPr>
          <p:spPr>
            <a:xfrm rot="10800000">
              <a:off x="4058878" y="6413734"/>
              <a:ext cx="8129946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dwin A Stevens Hall">
  <p:cSld name="Edwin A Stevens Hall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26194" y="0"/>
            <a:ext cx="5362631" cy="686416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8"/>
          <p:cNvSpPr txBox="1">
            <a:spLocks noGrp="1"/>
          </p:cNvSpPr>
          <p:nvPr>
            <p:ph type="body" idx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body" idx="2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3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93" name="Google Shape;93;p8"/>
          <p:cNvGrpSpPr/>
          <p:nvPr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94" name="Google Shape;94;p8"/>
            <p:cNvCxnSpPr/>
            <p:nvPr/>
          </p:nvCxnSpPr>
          <p:spPr>
            <a:xfrm rot="10800000">
              <a:off x="-1" y="1761975"/>
              <a:ext cx="4058879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95;p8"/>
            <p:cNvCxnSpPr/>
            <p:nvPr/>
          </p:nvCxnSpPr>
          <p:spPr>
            <a:xfrm rot="10800000">
              <a:off x="4058878" y="1762717"/>
              <a:ext cx="8129946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96" name="Google Shape;9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666" y="-14942"/>
            <a:ext cx="2672715" cy="1518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8"/>
          <p:cNvGrpSpPr/>
          <p:nvPr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98" name="Google Shape;98;p8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9" name="Google Shape;99;p8"/>
            <p:cNvCxnSpPr/>
            <p:nvPr/>
          </p:nvCxnSpPr>
          <p:spPr>
            <a:xfrm rot="10800000">
              <a:off x="-1" y="6412992"/>
              <a:ext cx="4058879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" name="Google Shape;100;p8"/>
            <p:cNvCxnSpPr/>
            <p:nvPr/>
          </p:nvCxnSpPr>
          <p:spPr>
            <a:xfrm rot="10800000">
              <a:off x="4058878" y="6413734"/>
              <a:ext cx="8129946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">
  <p:cSld name="Campus Aerial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31012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9"/>
          <p:cNvSpPr txBox="1">
            <a:spLocks noGrp="1"/>
          </p:cNvSpPr>
          <p:nvPr>
            <p:ph type="body" idx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body" idx="2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body" idx="3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06" name="Google Shape;106;p9"/>
          <p:cNvGrpSpPr/>
          <p:nvPr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07" name="Google Shape;107;p9"/>
            <p:cNvCxnSpPr/>
            <p:nvPr/>
          </p:nvCxnSpPr>
          <p:spPr>
            <a:xfrm rot="10800000">
              <a:off x="-1" y="1761975"/>
              <a:ext cx="4058879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" name="Google Shape;108;p9"/>
            <p:cNvCxnSpPr/>
            <p:nvPr/>
          </p:nvCxnSpPr>
          <p:spPr>
            <a:xfrm rot="10800000">
              <a:off x="4058878" y="1762717"/>
              <a:ext cx="8129946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09" name="Google Shape;10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666" y="-14942"/>
            <a:ext cx="2672715" cy="1518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9"/>
          <p:cNvGrpSpPr/>
          <p:nvPr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11" name="Google Shape;111;p9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2" name="Google Shape;112;p9"/>
            <p:cNvCxnSpPr/>
            <p:nvPr/>
          </p:nvCxnSpPr>
          <p:spPr>
            <a:xfrm rot="10800000">
              <a:off x="-1" y="6412992"/>
              <a:ext cx="4058879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" name="Google Shape;113;p9"/>
            <p:cNvCxnSpPr/>
            <p:nvPr/>
          </p:nvCxnSpPr>
          <p:spPr>
            <a:xfrm rot="10800000">
              <a:off x="4058878" y="6413734"/>
              <a:ext cx="8129946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Bullets">
  <p:cSld name="Subhead w/ Bullet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>
            <a:spLocks noGrp="1"/>
          </p:cNvSpPr>
          <p:nvPr>
            <p:ph type="body" idx="1"/>
          </p:nvPr>
        </p:nvSpPr>
        <p:spPr>
          <a:xfrm>
            <a:off x="302605" y="1708726"/>
            <a:ext cx="11585731" cy="4385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title"/>
          </p:nvPr>
        </p:nvSpPr>
        <p:spPr>
          <a:xfrm>
            <a:off x="302605" y="418354"/>
            <a:ext cx="9735251" cy="53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11"/>
          <p:cNvSpPr txBox="1">
            <a:spLocks noGrp="1"/>
          </p:cNvSpPr>
          <p:nvPr>
            <p:ph type="body" idx="2"/>
          </p:nvPr>
        </p:nvSpPr>
        <p:spPr>
          <a:xfrm>
            <a:off x="302606" y="1006103"/>
            <a:ext cx="9764792" cy="40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/>
          <p:nvPr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10"/>
          <p:cNvCxnSpPr/>
          <p:nvPr/>
        </p:nvCxnSpPr>
        <p:spPr>
          <a:xfrm>
            <a:off x="8129945" y="6419317"/>
            <a:ext cx="4058879" cy="0"/>
          </a:xfrm>
          <a:prstGeom prst="straightConnector1">
            <a:avLst/>
          </a:prstGeom>
          <a:noFill/>
          <a:ln w="50800" cap="flat" cmpd="sng">
            <a:solidFill>
              <a:srgbClr val="DF70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" name="Google Shape;117;p10"/>
          <p:cNvCxnSpPr/>
          <p:nvPr/>
        </p:nvCxnSpPr>
        <p:spPr>
          <a:xfrm>
            <a:off x="-1" y="6420059"/>
            <a:ext cx="8129946" cy="0"/>
          </a:xfrm>
          <a:prstGeom prst="straightConnector1">
            <a:avLst/>
          </a:prstGeom>
          <a:noFill/>
          <a:ln w="50800" cap="flat" cmpd="sng">
            <a:solidFill>
              <a:srgbClr val="0F787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8" name="Google Shape;118;p10"/>
          <p:cNvGrpSpPr/>
          <p:nvPr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19" name="Google Shape;119;p10"/>
            <p:cNvCxnSpPr/>
            <p:nvPr/>
          </p:nvCxnSpPr>
          <p:spPr>
            <a:xfrm>
              <a:off x="6099048" y="26122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120;p10"/>
            <p:cNvCxnSpPr/>
            <p:nvPr/>
          </p:nvCxnSpPr>
          <p:spPr>
            <a:xfrm>
              <a:off x="0" y="26679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21" name="Google Shape;121;p10"/>
            <p:cNvPicPr preferRelativeResize="0"/>
            <p:nvPr/>
          </p:nvPicPr>
          <p:blipFill rotWithShape="1">
            <a:blip r:embed="rId6">
              <a:alphaModFix/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2" name="Google Shape;122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35975" y="6584950"/>
            <a:ext cx="29337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0"/>
          <p:cNvSpPr txBox="1">
            <a:spLocks noGrp="1"/>
          </p:cNvSpPr>
          <p:nvPr>
            <p:ph type="sldNum" idx="12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8" r:id="rId2"/>
    <p:sldLayoutId id="2147483660" r:id="rId3"/>
    <p:sldLayoutId id="214748366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hosted.org/trustedanalytics/LdaNewPlugin_Summary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www.simafore.com/blog/3-challenges-with-naive-bayes-classifiers-and-how-to-overcome" TargetMode="External"/><Relationship Id="rId5" Type="http://schemas.openxmlformats.org/officeDocument/2006/relationships/hyperlink" Target="https://statinfer.com/204-6-8-svm-advantages-disadvantages-applications/" TargetMode="External"/><Relationship Id="rId4" Type="http://schemas.openxmlformats.org/officeDocument/2006/relationships/hyperlink" Target="https://machinelearning-blog.com/2018/04/23/logistic-regression-101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8;p39">
            <a:extLst>
              <a:ext uri="{FF2B5EF4-FFF2-40B4-BE49-F238E27FC236}">
                <a16:creationId xmlns:a16="http://schemas.microsoft.com/office/drawing/2014/main" id="{F8E2EEB8-A6CC-4E48-B289-BBEB568545E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226632" y="2155151"/>
            <a:ext cx="8529783" cy="1736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endParaRPr lang="en-US" altLang="en-US" sz="32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lvl="0" indent="0"/>
            <a:r>
              <a:rPr lang="en-US" altLang="en-US" sz="32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Email Spam Detection</a:t>
            </a:r>
            <a:b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lang="en-US" altLang="en-US" sz="28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- </a:t>
            </a: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 Machine Learning Approach</a:t>
            </a:r>
            <a:endParaRPr sz="3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27;p39">
            <a:extLst>
              <a:ext uri="{FF2B5EF4-FFF2-40B4-BE49-F238E27FC236}">
                <a16:creationId xmlns:a16="http://schemas.microsoft.com/office/drawing/2014/main" id="{161A1A9A-2B5D-B845-8D00-A6D2A1783869}"/>
              </a:ext>
            </a:extLst>
          </p:cNvPr>
          <p:cNvSpPr txBox="1">
            <a:spLocks/>
          </p:cNvSpPr>
          <p:nvPr/>
        </p:nvSpPr>
        <p:spPr>
          <a:xfrm>
            <a:off x="226635" y="3496385"/>
            <a:ext cx="6067288" cy="280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b="1" i="0" dirty="0"/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Instructor: </a:t>
            </a:r>
            <a:r>
              <a:rPr lang="en-US" dirty="0" err="1"/>
              <a:t>Rong</a:t>
            </a:r>
            <a:r>
              <a:rPr lang="en-US" dirty="0"/>
              <a:t> Liu</a:t>
            </a:r>
          </a:p>
          <a:p>
            <a:pPr marL="0" indent="0"/>
            <a:r>
              <a:rPr lang="en-US" dirty="0"/>
              <a:t>BIA 660 – C – 19S</a:t>
            </a:r>
            <a:endParaRPr lang="en-US" b="1" i="0" dirty="0"/>
          </a:p>
          <a:p>
            <a:pPr marL="0" indent="0"/>
            <a:r>
              <a:rPr 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Author: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Zixuan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Wang, </a:t>
            </a:r>
            <a:r>
              <a:rPr lang="en-US" altLang="en-US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Shangjun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Jiang,</a:t>
            </a:r>
          </a:p>
          <a:p>
            <a:pPr marL="0" indent="0"/>
            <a:r>
              <a:rPr lang="en-US" b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Haodong</a:t>
            </a:r>
            <a:r>
              <a:rPr 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Zhao, </a:t>
            </a:r>
            <a:r>
              <a:rPr lang="en-US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Rumeng</a:t>
            </a:r>
            <a:r>
              <a:rPr 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Zuo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BBA62B-8424-2846-8051-E1079A8EC4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D53AC3-BD9F-CA44-AF97-2D9B76AB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5B059E-4909-C64D-B864-B8117B6B429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/>
              <a:t>Clean-up</a:t>
            </a:r>
            <a:endParaRPr lang="en-US" b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33A5B9-B4F4-DC4A-B522-769698E202A0}"/>
              </a:ext>
            </a:extLst>
          </p:cNvPr>
          <p:cNvGrpSpPr/>
          <p:nvPr/>
        </p:nvGrpSpPr>
        <p:grpSpPr>
          <a:xfrm>
            <a:off x="-1" y="1672026"/>
            <a:ext cx="12188826" cy="4748473"/>
            <a:chOff x="-1" y="1672026"/>
            <a:chExt cx="12188826" cy="474847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9714658-4BDE-2F4D-A476-89F558929FD3}"/>
                </a:ext>
              </a:extLst>
            </p:cNvPr>
            <p:cNvGrpSpPr/>
            <p:nvPr/>
          </p:nvGrpSpPr>
          <p:grpSpPr>
            <a:xfrm>
              <a:off x="1" y="1672026"/>
              <a:ext cx="12188824" cy="2292809"/>
              <a:chOff x="0" y="1731020"/>
              <a:chExt cx="12188824" cy="229280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E4DA671-E994-3346-B692-D39D93335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745206"/>
                <a:ext cx="6094412" cy="2278623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2A57750-5E7C-FF4F-B34A-C290D68751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1031" y="1731020"/>
                <a:ext cx="6357793" cy="2278623"/>
              </a:xfrm>
              <a:prstGeom prst="rect">
                <a:avLst/>
              </a:prstGeom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99774A-7727-4845-9516-9179B77FC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4222698"/>
              <a:ext cx="12188825" cy="2197801"/>
            </a:xfrm>
            <a:prstGeom prst="rect">
              <a:avLst/>
            </a:prstGeom>
          </p:spPr>
        </p:pic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A60F2327-24B6-9843-8D32-5B9411F07A05}"/>
                </a:ext>
              </a:extLst>
            </p:cNvPr>
            <p:cNvSpPr/>
            <p:nvPr/>
          </p:nvSpPr>
          <p:spPr>
            <a:xfrm>
              <a:off x="5667065" y="3835515"/>
              <a:ext cx="327934" cy="516503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94297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652465-A62B-C448-8C2E-D06F5ED1A5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0CD240-28A3-C94E-8472-D0CBE5609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DEE977-4AEE-2446-8536-93F5FCECCF0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zh-CN" b="1" dirty="0"/>
              <a:t>Word</a:t>
            </a:r>
            <a:r>
              <a:rPr lang="zh-CN" altLang="en-US" b="1" dirty="0"/>
              <a:t> </a:t>
            </a:r>
            <a:r>
              <a:rPr lang="en-US" altLang="zh-CN" b="1" dirty="0"/>
              <a:t>Cloud</a:t>
            </a:r>
            <a:r>
              <a:rPr lang="zh-CN" altLang="en-US" b="1" dirty="0"/>
              <a:t> </a:t>
            </a:r>
            <a:r>
              <a:rPr lang="en-US" altLang="zh-CN" b="1" dirty="0"/>
              <a:t>–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  <a:r>
              <a:rPr lang="en-US" altLang="zh-CN" b="1" baseline="30000" dirty="0"/>
              <a:t>nd</a:t>
            </a:r>
            <a:r>
              <a:rPr lang="zh-CN" altLang="en-US" b="1" dirty="0"/>
              <a:t> 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63FF3-F6B7-A748-93CC-8370A6E8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65" y="1598783"/>
            <a:ext cx="11284894" cy="468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08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4D3863-7D88-C44B-A46E-E4BF389BC1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DEB025-ADD4-DF4D-9964-60551823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E8D33C-6CC3-D04F-8008-17E0EEAAC5D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b="1" dirty="0"/>
              <a:t>Bar</a:t>
            </a:r>
            <a:r>
              <a:rPr lang="zh-CN" altLang="en-US" b="1" dirty="0"/>
              <a:t> </a:t>
            </a:r>
            <a:r>
              <a:rPr lang="en-US" altLang="zh-CN" b="1" dirty="0"/>
              <a:t>Chart</a:t>
            </a:r>
            <a:r>
              <a:rPr lang="zh-CN" altLang="en-US" b="1" dirty="0"/>
              <a:t> </a:t>
            </a:r>
            <a:r>
              <a:rPr lang="en-US" altLang="zh-CN" b="1" dirty="0"/>
              <a:t>–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  <a:r>
              <a:rPr lang="en-US" altLang="zh-CN" b="1" baseline="30000" dirty="0"/>
              <a:t>nd</a:t>
            </a:r>
            <a:r>
              <a:rPr lang="zh-CN" altLang="en-US" b="1" dirty="0"/>
              <a:t> 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D39FFD-A93A-F84E-9AF4-32584C7B0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41" y="1023026"/>
            <a:ext cx="9629273" cy="5350679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F67C2A69-23CD-D94F-9FCB-158293A30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606" y="1708726"/>
            <a:ext cx="1883382" cy="4385167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altLang="zh-CN" sz="1800" dirty="0"/>
          </a:p>
          <a:p>
            <a:pPr>
              <a:spcBef>
                <a:spcPts val="600"/>
              </a:spcBef>
            </a:pPr>
            <a:endParaRPr lang="en-US" altLang="zh-CN" sz="1800" dirty="0"/>
          </a:p>
          <a:p>
            <a:pPr>
              <a:spcBef>
                <a:spcPts val="600"/>
              </a:spcBef>
            </a:pPr>
            <a:endParaRPr lang="en-US" altLang="zh-CN" sz="1800" dirty="0"/>
          </a:p>
          <a:p>
            <a:pPr>
              <a:spcBef>
                <a:spcPts val="600"/>
              </a:spcBef>
            </a:pPr>
            <a:endParaRPr lang="en-US" altLang="zh-CN" sz="1800" dirty="0"/>
          </a:p>
          <a:p>
            <a:pPr>
              <a:spcBef>
                <a:spcPts val="600"/>
              </a:spcBef>
            </a:pPr>
            <a:endParaRPr lang="en-US" altLang="zh-CN" sz="1800" dirty="0"/>
          </a:p>
          <a:p>
            <a:pPr>
              <a:spcBef>
                <a:spcPts val="600"/>
              </a:spcBef>
            </a:pPr>
            <a:endParaRPr lang="en-US" altLang="zh-CN" sz="1800" dirty="0"/>
          </a:p>
          <a:p>
            <a:pPr marL="127000" indent="0">
              <a:spcBef>
                <a:spcPts val="600"/>
              </a:spcBef>
              <a:buNone/>
            </a:pPr>
            <a:endParaRPr lang="en-US" altLang="zh-CN" sz="1800" dirty="0"/>
          </a:p>
          <a:p>
            <a:pPr marL="127000" indent="0">
              <a:spcBef>
                <a:spcPts val="600"/>
              </a:spcBef>
              <a:buNone/>
            </a:pPr>
            <a:r>
              <a:rPr lang="en-US" altLang="zh-CN" sz="1800" dirty="0"/>
              <a:t>Top</a:t>
            </a:r>
            <a:r>
              <a:rPr lang="zh-CN" altLang="en-US" sz="1800" dirty="0"/>
              <a:t> </a:t>
            </a:r>
            <a:r>
              <a:rPr lang="en-US" altLang="zh-CN" sz="1800" dirty="0"/>
              <a:t>10</a:t>
            </a:r>
            <a:r>
              <a:rPr lang="zh-CN" altLang="en-US" sz="1800" dirty="0"/>
              <a:t> </a:t>
            </a:r>
            <a:r>
              <a:rPr lang="en-US" altLang="zh-CN" sz="1800" dirty="0"/>
              <a:t>words</a:t>
            </a:r>
            <a:r>
              <a:rPr lang="zh-CN" altLang="en-US" sz="1800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both</a:t>
            </a:r>
            <a:r>
              <a:rPr lang="zh-CN" altLang="en-US" sz="1800" dirty="0"/>
              <a:t> </a:t>
            </a:r>
            <a:r>
              <a:rPr lang="en-US" altLang="zh-CN" sz="1800" dirty="0"/>
              <a:t>labels</a:t>
            </a:r>
            <a:r>
              <a:rPr lang="zh-CN" altLang="en-US" sz="1800" dirty="0"/>
              <a:t> </a:t>
            </a:r>
            <a:r>
              <a:rPr lang="en-US" altLang="zh-CN" sz="1800" dirty="0"/>
              <a:t>are</a:t>
            </a:r>
            <a:r>
              <a:rPr lang="zh-CN" altLang="en-US" sz="1800" dirty="0"/>
              <a:t> </a:t>
            </a:r>
            <a:r>
              <a:rPr lang="en-US" altLang="zh-CN" sz="1800" dirty="0"/>
              <a:t>different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easy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distinguish</a:t>
            </a:r>
            <a:r>
              <a:rPr lang="zh-CN" altLang="en-US" sz="1800" dirty="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4107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FB70FE-7F88-A741-A33F-8E2100F4AD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121A35-50CC-574A-8D88-E67A74142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9D6A9B-C7E6-E74B-9D8E-244CDB1BB5F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zh-CN" b="1" dirty="0"/>
              <a:t>Pie</a:t>
            </a:r>
            <a:r>
              <a:rPr lang="zh-CN" altLang="en-US" b="1" dirty="0"/>
              <a:t> </a:t>
            </a:r>
            <a:r>
              <a:rPr lang="en-US" altLang="zh-CN" b="1" dirty="0"/>
              <a:t>Chart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suffix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email</a:t>
            </a:r>
            <a:r>
              <a:rPr lang="zh-CN" altLang="en-US" b="1" dirty="0"/>
              <a:t> </a:t>
            </a:r>
            <a:r>
              <a:rPr lang="en-US" altLang="zh-CN" b="1" dirty="0"/>
              <a:t>address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E4B8F4-3168-9442-AD68-D5A2AFB26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9"/>
          <a:stretch/>
        </p:blipFill>
        <p:spPr>
          <a:xfrm>
            <a:off x="1874221" y="1639036"/>
            <a:ext cx="10329844" cy="473423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B04812-0AEF-4142-A9EA-723641DB8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184391"/>
            <a:ext cx="2182762" cy="3643521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1700" dirty="0"/>
              <a:t>Better</a:t>
            </a:r>
            <a:r>
              <a:rPr lang="zh-CN" altLang="en-US" sz="1700" dirty="0"/>
              <a:t> </a:t>
            </a:r>
            <a:r>
              <a:rPr lang="en-US" altLang="zh-CN" sz="1700" dirty="0"/>
              <a:t>understand</a:t>
            </a:r>
            <a:r>
              <a:rPr lang="zh-CN" altLang="en-US" sz="1700" dirty="0"/>
              <a:t> </a:t>
            </a:r>
            <a:r>
              <a:rPr lang="en-US" altLang="zh-CN" sz="1700" dirty="0"/>
              <a:t>the</a:t>
            </a:r>
            <a:r>
              <a:rPr lang="zh-CN" altLang="en-US" sz="1700" dirty="0"/>
              <a:t> </a:t>
            </a:r>
            <a:r>
              <a:rPr lang="en-US" altLang="zh-CN" sz="1700" dirty="0"/>
              <a:t>source</a:t>
            </a:r>
            <a:r>
              <a:rPr lang="zh-CN" altLang="en-US" sz="1700" dirty="0"/>
              <a:t> </a:t>
            </a:r>
            <a:r>
              <a:rPr lang="en-US" altLang="zh-CN" sz="1700" dirty="0"/>
              <a:t>of</a:t>
            </a:r>
            <a:r>
              <a:rPr lang="zh-CN" altLang="en-US" sz="1700" dirty="0"/>
              <a:t> </a:t>
            </a:r>
            <a:r>
              <a:rPr lang="en-US" altLang="zh-CN" sz="1700" dirty="0"/>
              <a:t>emails</a:t>
            </a:r>
            <a:r>
              <a:rPr lang="zh-CN" altLang="en-US" sz="1700" dirty="0"/>
              <a:t> </a:t>
            </a:r>
            <a:r>
              <a:rPr lang="en-US" altLang="zh-CN" sz="1700" dirty="0"/>
              <a:t>from</a:t>
            </a:r>
            <a:r>
              <a:rPr lang="zh-CN" altLang="en-US" sz="1700" dirty="0"/>
              <a:t> </a:t>
            </a:r>
            <a:r>
              <a:rPr lang="en-US" altLang="zh-CN" sz="1700" dirty="0"/>
              <a:t>two</a:t>
            </a:r>
            <a:r>
              <a:rPr lang="zh-CN" altLang="en-US" sz="1700" dirty="0"/>
              <a:t> </a:t>
            </a:r>
            <a:r>
              <a:rPr lang="en-US" altLang="zh-CN" sz="1700" dirty="0"/>
              <a:t>labels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1700" dirty="0"/>
              <a:t>Perform the EDA part separately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1700" dirty="0"/>
              <a:t>Combine all members’ data and prepare</a:t>
            </a:r>
            <a:r>
              <a:rPr lang="zh-CN" altLang="en-US" sz="1700" dirty="0"/>
              <a:t> </a:t>
            </a:r>
            <a:r>
              <a:rPr lang="en-US" altLang="zh-CN" sz="1700" dirty="0"/>
              <a:t>for</a:t>
            </a:r>
            <a:r>
              <a:rPr lang="zh-CN" altLang="en-US" sz="1700" dirty="0"/>
              <a:t> </a:t>
            </a:r>
            <a:r>
              <a:rPr lang="en-US" altLang="zh-CN" sz="1700" dirty="0"/>
              <a:t>the</a:t>
            </a:r>
            <a:r>
              <a:rPr lang="zh-CN" altLang="en-US" sz="1700" dirty="0"/>
              <a:t> </a:t>
            </a:r>
            <a:r>
              <a:rPr lang="en-US" altLang="zh-CN" sz="1700" dirty="0"/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2734962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ABCBA7-CE04-3446-8F60-C2B11750A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605" y="1298409"/>
            <a:ext cx="11051078" cy="3457634"/>
          </a:xfrm>
        </p:spPr>
        <p:txBody>
          <a:bodyPr/>
          <a:lstStyle/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800" dirty="0"/>
              <a:t>Find</a:t>
            </a:r>
            <a:r>
              <a:rPr lang="zh-CN" altLang="en-US" sz="1800" dirty="0"/>
              <a:t> </a:t>
            </a:r>
            <a:r>
              <a:rPr lang="en-US" altLang="zh-CN" sz="1800" dirty="0"/>
              <a:t>out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relationship</a:t>
            </a:r>
            <a:r>
              <a:rPr lang="zh-CN" altLang="en-US" sz="1800" dirty="0"/>
              <a:t> </a:t>
            </a:r>
            <a:r>
              <a:rPr lang="en-US" altLang="zh-CN" sz="1800" dirty="0"/>
              <a:t>between</a:t>
            </a:r>
            <a:r>
              <a:rPr lang="zh-CN" altLang="en-US" sz="1800" dirty="0"/>
              <a:t> </a:t>
            </a:r>
            <a:r>
              <a:rPr lang="en-US" altLang="zh-CN" sz="1800" dirty="0"/>
              <a:t>two</a:t>
            </a:r>
            <a:r>
              <a:rPr lang="zh-CN" altLang="en-US" sz="1800" dirty="0"/>
              <a:t> </a:t>
            </a:r>
            <a:r>
              <a:rPr lang="en-US" altLang="zh-CN" sz="1800" dirty="0"/>
              <a:t>labels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emails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email</a:t>
            </a:r>
            <a:r>
              <a:rPr lang="zh-CN" altLang="en-US" sz="1800" dirty="0"/>
              <a:t> </a:t>
            </a:r>
            <a:r>
              <a:rPr lang="en-US" altLang="zh-CN" sz="1800" dirty="0"/>
              <a:t>topic</a:t>
            </a:r>
          </a:p>
          <a:p>
            <a:pPr>
              <a:spcBef>
                <a:spcPts val="600"/>
              </a:spcBef>
            </a:pPr>
            <a:r>
              <a:rPr lang="en-US" altLang="zh-CN" sz="1800" dirty="0"/>
              <a:t>Find</a:t>
            </a:r>
            <a:r>
              <a:rPr lang="zh-CN" altLang="en-US" sz="1800" dirty="0"/>
              <a:t> </a:t>
            </a:r>
            <a:r>
              <a:rPr lang="en-US" altLang="zh-CN" sz="1800" dirty="0"/>
              <a:t>out</a:t>
            </a:r>
            <a:r>
              <a:rPr lang="zh-CN" altLang="en-US" sz="1800" dirty="0"/>
              <a:t> </a:t>
            </a:r>
            <a:r>
              <a:rPr lang="en-US" altLang="zh-CN" sz="1800" dirty="0"/>
              <a:t>how</a:t>
            </a:r>
            <a:r>
              <a:rPr lang="zh-CN" altLang="en-US" sz="1800" dirty="0"/>
              <a:t> </a:t>
            </a:r>
            <a:r>
              <a:rPr lang="en-US" altLang="zh-CN" sz="1800" dirty="0"/>
              <a:t>personal</a:t>
            </a:r>
            <a:r>
              <a:rPr lang="zh-CN" altLang="en-US" sz="1800" dirty="0"/>
              <a:t> </a:t>
            </a:r>
            <a:r>
              <a:rPr lang="en-US" altLang="zh-CN" sz="1800" dirty="0"/>
              <a:t>preference</a:t>
            </a:r>
            <a:r>
              <a:rPr lang="zh-CN" altLang="en-US" sz="1800" dirty="0"/>
              <a:t> </a:t>
            </a:r>
            <a:r>
              <a:rPr lang="en-US" altLang="zh-CN" sz="1800" dirty="0"/>
              <a:t>related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email</a:t>
            </a:r>
            <a:r>
              <a:rPr lang="zh-CN" altLang="en-US" sz="1800" dirty="0"/>
              <a:t> </a:t>
            </a:r>
            <a:r>
              <a:rPr lang="en-US" altLang="zh-CN" sz="1800" dirty="0"/>
              <a:t>topic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>
              <a:spcBef>
                <a:spcPts val="600"/>
              </a:spcBef>
            </a:pPr>
            <a:r>
              <a:rPr lang="en-US" altLang="zh-CN" sz="1800" dirty="0"/>
              <a:t>Implement</a:t>
            </a:r>
            <a:r>
              <a:rPr lang="zh-CN" altLang="en-US" sz="1800" dirty="0"/>
              <a:t> </a:t>
            </a:r>
            <a:r>
              <a:rPr lang="en-US" altLang="zh-CN" sz="1800" dirty="0"/>
              <a:t>topic</a:t>
            </a:r>
            <a:r>
              <a:rPr lang="zh-CN" altLang="en-US" sz="1800" dirty="0"/>
              <a:t> </a:t>
            </a:r>
            <a:r>
              <a:rPr lang="en-US" altLang="zh-CN" sz="1800" dirty="0"/>
              <a:t>modelling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understand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920524-EA09-DD4D-8F36-97D40F3732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D6F2EC-A4F4-784C-BD25-9945F078B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Modelling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D0014C-107B-794A-89FC-5E783A7E9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42" y="2732886"/>
            <a:ext cx="4488676" cy="3457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F89C51-D60C-0146-9337-266DAF58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355" y="2732886"/>
            <a:ext cx="4332333" cy="3457634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08C0C45A-FD5A-7840-8D31-B529BEB56B70}"/>
              </a:ext>
            </a:extLst>
          </p:cNvPr>
          <p:cNvSpPr txBox="1">
            <a:spLocks/>
          </p:cNvSpPr>
          <p:nvPr/>
        </p:nvSpPr>
        <p:spPr>
          <a:xfrm>
            <a:off x="10188688" y="4865426"/>
            <a:ext cx="2000137" cy="1218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buNone/>
            </a:pPr>
            <a:r>
              <a:rPr lang="en-US" altLang="zh-CN" dirty="0"/>
              <a:t>Generate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scree</a:t>
            </a:r>
            <a:r>
              <a:rPr lang="zh-CN" altLang="en-US" dirty="0"/>
              <a:t> </a:t>
            </a:r>
            <a:r>
              <a:rPr lang="en-US" altLang="zh-CN" dirty="0"/>
              <a:t>plot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determent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clusters</a:t>
            </a:r>
            <a:r>
              <a:rPr lang="zh-CN" altLang="en-US" dirty="0"/>
              <a:t> 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96522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920524-EA09-DD4D-8F36-97D40F3732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D6F2EC-A4F4-784C-BD25-9945F078B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Modelling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BA4380-0470-A243-AA7E-F42BEA10F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719" y="1001128"/>
            <a:ext cx="8389105" cy="26313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C647F1-A34E-8742-AEEA-6DCA9417C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720" y="3627945"/>
            <a:ext cx="8389105" cy="27741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B53DAFD-8E45-AD48-87B7-AB4AF7D05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604" y="2240913"/>
            <a:ext cx="3324515" cy="3030653"/>
          </a:xfrm>
        </p:spPr>
        <p:txBody>
          <a:bodyPr/>
          <a:lstStyle/>
          <a:p>
            <a:pPr marL="127000" indent="0">
              <a:spcBef>
                <a:spcPts val="600"/>
              </a:spcBef>
              <a:buNone/>
            </a:pPr>
            <a:endParaRPr lang="en-US" altLang="zh-CN" sz="1800" dirty="0"/>
          </a:p>
          <a:p>
            <a:pPr>
              <a:spcBef>
                <a:spcPts val="600"/>
              </a:spcBef>
            </a:pPr>
            <a:r>
              <a:rPr lang="en-US" altLang="zh-CN" sz="1800" dirty="0"/>
              <a:t>Manually</a:t>
            </a:r>
            <a:r>
              <a:rPr lang="zh-CN" altLang="en-US" sz="1800" dirty="0"/>
              <a:t> </a:t>
            </a:r>
            <a:r>
              <a:rPr lang="en-US" altLang="zh-CN" sz="1800" dirty="0"/>
              <a:t>separate</a:t>
            </a:r>
            <a:r>
              <a:rPr lang="zh-CN" altLang="en-US" sz="1800" dirty="0"/>
              <a:t> </a:t>
            </a:r>
            <a:r>
              <a:rPr lang="en-US" altLang="zh-CN" sz="1800" dirty="0"/>
              <a:t>emails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dirty="0"/>
              <a:t>three</a:t>
            </a:r>
            <a:r>
              <a:rPr lang="zh-CN" altLang="en-US" sz="1800" dirty="0"/>
              <a:t> </a:t>
            </a:r>
            <a:r>
              <a:rPr lang="en-US" altLang="zh-CN" sz="1800" dirty="0"/>
              <a:t>categories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>
              <a:spcBef>
                <a:spcPts val="600"/>
              </a:spcBef>
            </a:pPr>
            <a:r>
              <a:rPr lang="en-US" altLang="zh-CN" sz="1800" dirty="0"/>
              <a:t>Add</a:t>
            </a:r>
            <a:r>
              <a:rPr lang="zh-CN" altLang="en-US" sz="1800" dirty="0"/>
              <a:t> </a:t>
            </a:r>
            <a:r>
              <a:rPr lang="en-US" altLang="zh-CN" sz="1800" dirty="0"/>
              <a:t>one</a:t>
            </a:r>
            <a:r>
              <a:rPr lang="zh-CN" altLang="en-US" sz="1800" dirty="0"/>
              <a:t> </a:t>
            </a:r>
            <a:r>
              <a:rPr lang="en-US" altLang="zh-CN" sz="1800" dirty="0"/>
              <a:t>‘category’</a:t>
            </a:r>
            <a:r>
              <a:rPr lang="zh-CN" altLang="en-US" sz="1800" dirty="0"/>
              <a:t> </a:t>
            </a:r>
            <a:r>
              <a:rPr lang="en-US" altLang="zh-CN" sz="1800" dirty="0"/>
              <a:t>column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>
              <a:spcBef>
                <a:spcPts val="600"/>
              </a:spcBef>
            </a:pPr>
            <a:r>
              <a:rPr lang="en-US" altLang="zh-CN" sz="1800" dirty="0"/>
              <a:t>Prepare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topic</a:t>
            </a:r>
            <a:r>
              <a:rPr lang="zh-CN" altLang="en-US" sz="1800" dirty="0"/>
              <a:t> </a:t>
            </a:r>
            <a:r>
              <a:rPr lang="en-US" altLang="zh-CN" sz="1800" dirty="0"/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570249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920524-EA09-DD4D-8F36-97D40F3732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D6F2EC-A4F4-784C-BD25-9945F078B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Modelling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A60127-9482-2B47-8135-9F7000E4D216}"/>
              </a:ext>
            </a:extLst>
          </p:cNvPr>
          <p:cNvGrpSpPr/>
          <p:nvPr/>
        </p:nvGrpSpPr>
        <p:grpSpPr>
          <a:xfrm>
            <a:off x="30480" y="1328657"/>
            <a:ext cx="12127865" cy="3720617"/>
            <a:chOff x="30480" y="1328657"/>
            <a:chExt cx="12127865" cy="37206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39A5F34-992B-9543-AECC-1C7002877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2905" y="1697989"/>
              <a:ext cx="6065440" cy="335128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F78418-F332-FC4C-8D96-AC23CD463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80" y="1697990"/>
              <a:ext cx="6045200" cy="335128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81749F-5C25-664D-A76E-2F939E475591}"/>
                </a:ext>
              </a:extLst>
            </p:cNvPr>
            <p:cNvSpPr/>
            <p:nvPr/>
          </p:nvSpPr>
          <p:spPr>
            <a:xfrm>
              <a:off x="30480" y="1328657"/>
              <a:ext cx="78739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8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spam</a:t>
              </a:r>
              <a:endParaRPr lang="en-US" sz="1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9A1338-2530-0140-9F54-AAAD6DDA9342}"/>
                </a:ext>
              </a:extLst>
            </p:cNvPr>
            <p:cNvSpPr/>
            <p:nvPr/>
          </p:nvSpPr>
          <p:spPr>
            <a:xfrm>
              <a:off x="6113146" y="1331434"/>
              <a:ext cx="65915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8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ham</a:t>
              </a:r>
              <a:endParaRPr lang="en-US" sz="1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3271F25-536A-7F4D-B831-C25FF7879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606" y="5049273"/>
            <a:ext cx="5617943" cy="1044622"/>
          </a:xfrm>
        </p:spPr>
        <p:txBody>
          <a:bodyPr/>
          <a:lstStyle/>
          <a:p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spam</a:t>
            </a:r>
            <a:r>
              <a:rPr lang="zh-CN" altLang="en-US" dirty="0"/>
              <a:t> </a:t>
            </a:r>
            <a:r>
              <a:rPr lang="en-US" altLang="zh-CN" dirty="0"/>
              <a:t>email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ok</a:t>
            </a:r>
          </a:p>
          <a:p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ration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‘add’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r>
              <a:rPr lang="zh-CN" altLang="en-US" dirty="0"/>
              <a:t> </a:t>
            </a:r>
            <a:r>
              <a:rPr lang="en-US" altLang="zh-CN" dirty="0"/>
              <a:t>email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‘job’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r>
              <a:rPr lang="zh-CN" altLang="en-US" dirty="0"/>
              <a:t> </a:t>
            </a:r>
            <a:r>
              <a:rPr lang="en-US" altLang="zh-CN" dirty="0"/>
              <a:t>email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4260C5-FC22-D944-8EDC-82C53B2D398E}"/>
              </a:ext>
            </a:extLst>
          </p:cNvPr>
          <p:cNvSpPr txBox="1">
            <a:spLocks/>
          </p:cNvSpPr>
          <p:nvPr/>
        </p:nvSpPr>
        <p:spPr>
          <a:xfrm>
            <a:off x="6268276" y="5049273"/>
            <a:ext cx="5617943" cy="104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ham</a:t>
            </a:r>
            <a:r>
              <a:rPr lang="zh-CN" altLang="en-US" dirty="0"/>
              <a:t> </a:t>
            </a:r>
            <a:r>
              <a:rPr lang="en-US" altLang="zh-CN" dirty="0"/>
              <a:t>email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poorer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spam</a:t>
            </a:r>
          </a:p>
          <a:p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separate</a:t>
            </a:r>
            <a:r>
              <a:rPr lang="zh-CN" altLang="en-US" dirty="0"/>
              <a:t> </a:t>
            </a:r>
            <a:r>
              <a:rPr lang="en-US" altLang="zh-CN" dirty="0"/>
              <a:t>emails</a:t>
            </a:r>
            <a:r>
              <a:rPr lang="zh-CN" altLang="en-US" dirty="0"/>
              <a:t> </a:t>
            </a:r>
            <a:r>
              <a:rPr lang="en-US" altLang="zh-CN" dirty="0"/>
              <a:t>clearly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groups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190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ED4164-2928-254E-AE0F-9974D930F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605" y="1236728"/>
            <a:ext cx="11585731" cy="4384543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anther</a:t>
            </a:r>
            <a:r>
              <a:rPr lang="zh-CN" altLang="en-US" dirty="0"/>
              <a:t> </a:t>
            </a:r>
            <a:r>
              <a:rPr lang="en-US" altLang="zh-CN" dirty="0"/>
              <a:t>team</a:t>
            </a:r>
            <a:r>
              <a:rPr lang="zh-CN" altLang="en-US" dirty="0"/>
              <a:t> </a:t>
            </a:r>
            <a:r>
              <a:rPr lang="en-US" altLang="zh-CN" dirty="0"/>
              <a:t>member’s</a:t>
            </a:r>
            <a:r>
              <a:rPr lang="zh-CN" altLang="en-US" dirty="0"/>
              <a:t> </a:t>
            </a:r>
            <a:r>
              <a:rPr lang="en-US" altLang="zh-CN" dirty="0"/>
              <a:t>email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0D75D4-6A0A-6745-9A0F-0FFE6E5F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Modelling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C5BAD-87F8-F94A-9EB0-5931C0B20B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CE0502-A4FD-2C48-B53B-6F7E48187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31" y="1781955"/>
            <a:ext cx="5373977" cy="42278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4EFC5B-CC23-0A43-865B-31A7CFD4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537" y="1781955"/>
            <a:ext cx="5030870" cy="42278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19229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ED4164-2928-254E-AE0F-9974D930F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605" y="1236728"/>
            <a:ext cx="11585731" cy="4384543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anther</a:t>
            </a:r>
            <a:r>
              <a:rPr lang="zh-CN" altLang="en-US" dirty="0"/>
              <a:t> </a:t>
            </a:r>
            <a:r>
              <a:rPr lang="en-US" altLang="zh-CN" dirty="0"/>
              <a:t>team</a:t>
            </a:r>
            <a:r>
              <a:rPr lang="zh-CN" altLang="en-US" dirty="0"/>
              <a:t> </a:t>
            </a:r>
            <a:r>
              <a:rPr lang="en-US" altLang="zh-CN" dirty="0"/>
              <a:t>member’s</a:t>
            </a:r>
            <a:r>
              <a:rPr lang="zh-CN" altLang="en-US" dirty="0"/>
              <a:t> </a:t>
            </a:r>
            <a:r>
              <a:rPr lang="en-US" altLang="zh-CN" dirty="0"/>
              <a:t>email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0D75D4-6A0A-6745-9A0F-0FFE6E5F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Modelling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C5BAD-87F8-F94A-9EB0-5931C0B20B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CE0502-A4FD-2C48-B53B-6F7E48187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31" y="1781955"/>
            <a:ext cx="5373977" cy="42278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4EFC5B-CC23-0A43-865B-31A7CFD4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537" y="1781955"/>
            <a:ext cx="5030870" cy="42278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E36238C-2653-CD4A-B8C0-348E5DF9CD22}"/>
              </a:ext>
            </a:extLst>
          </p:cNvPr>
          <p:cNvSpPr txBox="1">
            <a:spLocks/>
          </p:cNvSpPr>
          <p:nvPr/>
        </p:nvSpPr>
        <p:spPr>
          <a:xfrm>
            <a:off x="403284" y="1236728"/>
            <a:ext cx="11585731" cy="4773095"/>
          </a:xfrm>
          <a:prstGeom prst="rect">
            <a:avLst/>
          </a:prstGeom>
          <a:solidFill>
            <a:schemeClr val="lt1">
              <a:alpha val="68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639476-B7BD-B340-BB2A-04DF8400E801}"/>
              </a:ext>
            </a:extLst>
          </p:cNvPr>
          <p:cNvSpPr/>
          <p:nvPr/>
        </p:nvSpPr>
        <p:spPr>
          <a:xfrm>
            <a:off x="0" y="2875001"/>
            <a:ext cx="1218882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</a:t>
            </a:r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OPS!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26098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4E9C95-1BD4-9240-9C7E-65E83A60CE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16D971-E51C-DB45-A3E4-2271D921A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Modelling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Classification 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E0964D-05E2-5747-BEB2-743E116BA03F}"/>
              </a:ext>
            </a:extLst>
          </p:cNvPr>
          <p:cNvGrpSpPr/>
          <p:nvPr/>
        </p:nvGrpSpPr>
        <p:grpSpPr>
          <a:xfrm>
            <a:off x="670560" y="1911123"/>
            <a:ext cx="10847704" cy="4438187"/>
            <a:chOff x="396239" y="1633635"/>
            <a:chExt cx="11396345" cy="46626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FF7DAE-AD18-7D48-9AC2-B0FB8F085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239" y="1633635"/>
              <a:ext cx="11396345" cy="466265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23DD4D-FF9A-A645-ABF9-53709AE03CDB}"/>
                </a:ext>
              </a:extLst>
            </p:cNvPr>
            <p:cNvSpPr txBox="1"/>
            <p:nvPr/>
          </p:nvSpPr>
          <p:spPr>
            <a:xfrm>
              <a:off x="6240163" y="2194560"/>
              <a:ext cx="542387" cy="310203"/>
            </a:xfrm>
            <a:prstGeom prst="rect">
              <a:avLst/>
            </a:prstGeom>
            <a:noFill/>
            <a:ln w="508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C7218-84BA-1F4A-9380-A10B1339E582}"/>
                </a:ext>
              </a:extLst>
            </p:cNvPr>
            <p:cNvSpPr txBox="1"/>
            <p:nvPr/>
          </p:nvSpPr>
          <p:spPr>
            <a:xfrm>
              <a:off x="418483" y="2349660"/>
              <a:ext cx="542387" cy="310203"/>
            </a:xfrm>
            <a:prstGeom prst="rect">
              <a:avLst/>
            </a:prstGeom>
            <a:noFill/>
            <a:ln w="508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52F223-DFCB-D44D-A152-A3CDE407A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605" y="1114366"/>
            <a:ext cx="11585731" cy="438516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Balance data by setting ration of ham and spam as 1:1</a:t>
            </a:r>
          </a:p>
          <a:p>
            <a:pPr>
              <a:spcBef>
                <a:spcPts val="600"/>
              </a:spcBef>
            </a:pPr>
            <a:r>
              <a:rPr lang="en-US" dirty="0"/>
              <a:t>Randomly select the same amount of ham email then append to all spam email</a:t>
            </a:r>
          </a:p>
        </p:txBody>
      </p:sp>
    </p:spTree>
    <p:extLst>
      <p:ext uri="{BB962C8B-B14F-4D97-AF65-F5344CB8AC3E}">
        <p14:creationId xmlns:p14="http://schemas.microsoft.com/office/powerpoint/2010/main" val="3277645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>
            <a:spLocks noGrp="1"/>
          </p:cNvSpPr>
          <p:nvPr>
            <p:ph type="sldNum" idx="12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1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0"/>
          <p:cNvSpPr txBox="1">
            <a:spLocks noGrp="1"/>
          </p:cNvSpPr>
          <p:nvPr>
            <p:ph type="title"/>
          </p:nvPr>
        </p:nvSpPr>
        <p:spPr>
          <a:xfrm>
            <a:off x="302605" y="418354"/>
            <a:ext cx="9735251" cy="53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endParaRPr sz="3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3C45C5-9D6B-FA4A-8A58-A22980D2AC98}"/>
              </a:ext>
            </a:extLst>
          </p:cNvPr>
          <p:cNvGrpSpPr/>
          <p:nvPr/>
        </p:nvGrpSpPr>
        <p:grpSpPr>
          <a:xfrm>
            <a:off x="3797362" y="2056284"/>
            <a:ext cx="2102178" cy="2745432"/>
            <a:chOff x="8036732" y="3019168"/>
            <a:chExt cx="2102178" cy="27454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D76646-7928-154C-9F64-5D775403B3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615"/>
            <a:stretch/>
          </p:blipFill>
          <p:spPr>
            <a:xfrm>
              <a:off x="8266871" y="3019168"/>
              <a:ext cx="1532413" cy="194456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7C29E4-6E07-4947-8998-0EBCCC25D4F5}"/>
                </a:ext>
              </a:extLst>
            </p:cNvPr>
            <p:cNvSpPr/>
            <p:nvPr/>
          </p:nvSpPr>
          <p:spPr>
            <a:xfrm>
              <a:off x="8036732" y="5056714"/>
              <a:ext cx="210217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/>
                <a:t>Team Member:</a:t>
              </a:r>
            </a:p>
            <a:p>
              <a:pPr algn="ctr"/>
              <a:r>
                <a:rPr lang="en-US" sz="2000" b="1" dirty="0" err="1"/>
                <a:t>Shangjun</a:t>
              </a:r>
              <a:r>
                <a:rPr lang="en-US" sz="2000" b="1" dirty="0"/>
                <a:t> Jiang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F7DDC54-0DA5-C244-BFBF-D060355EE9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615"/>
          <a:stretch>
            <a:fillRect/>
          </a:stretch>
        </p:blipFill>
        <p:spPr>
          <a:xfrm>
            <a:off x="1385264" y="2056284"/>
            <a:ext cx="1514001" cy="194456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E52FBCD-F78E-4446-9836-79B8D58792ED}"/>
              </a:ext>
            </a:extLst>
          </p:cNvPr>
          <p:cNvGrpSpPr/>
          <p:nvPr/>
        </p:nvGrpSpPr>
        <p:grpSpPr>
          <a:xfrm>
            <a:off x="1091176" y="2056283"/>
            <a:ext cx="2102178" cy="2745433"/>
            <a:chOff x="1091176" y="2056283"/>
            <a:chExt cx="2102178" cy="274543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1DD37F0-9042-EF44-B5F5-EC39ABD0DE86}"/>
                </a:ext>
              </a:extLst>
            </p:cNvPr>
            <p:cNvSpPr/>
            <p:nvPr/>
          </p:nvSpPr>
          <p:spPr>
            <a:xfrm>
              <a:off x="1091176" y="4093830"/>
              <a:ext cx="210217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/>
                <a:t>Team Member:</a:t>
              </a:r>
            </a:p>
            <a:p>
              <a:pPr algn="ctr"/>
              <a:r>
                <a:rPr lang="en-US" sz="2000" b="1" dirty="0" err="1"/>
                <a:t>Zixuan</a:t>
              </a:r>
              <a:r>
                <a:rPr lang="en-US" sz="2000" b="1" dirty="0"/>
                <a:t> Wang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A30A56-AB93-D644-BFDB-91DD9DBF0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543" b="8534"/>
            <a:stretch/>
          </p:blipFill>
          <p:spPr>
            <a:xfrm>
              <a:off x="1385264" y="2056283"/>
              <a:ext cx="1532413" cy="1944568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4998CE-9D74-7043-97BE-86B80F970B71}"/>
              </a:ext>
            </a:extLst>
          </p:cNvPr>
          <p:cNvGrpSpPr/>
          <p:nvPr/>
        </p:nvGrpSpPr>
        <p:grpSpPr>
          <a:xfrm>
            <a:off x="9209734" y="2056283"/>
            <a:ext cx="2102178" cy="2745433"/>
            <a:chOff x="9209734" y="2056283"/>
            <a:chExt cx="2102178" cy="274543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1868A1-8462-0A42-A977-2B331B1B44EE}"/>
                </a:ext>
              </a:extLst>
            </p:cNvPr>
            <p:cNvSpPr/>
            <p:nvPr/>
          </p:nvSpPr>
          <p:spPr>
            <a:xfrm>
              <a:off x="9209734" y="4093830"/>
              <a:ext cx="210217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/>
                <a:t>Team Member:</a:t>
              </a:r>
            </a:p>
            <a:p>
              <a:pPr algn="ctr"/>
              <a:r>
                <a:rPr lang="en-US" sz="2000" b="1" dirty="0" err="1"/>
                <a:t>Rumeng</a:t>
              </a:r>
              <a:r>
                <a:rPr lang="en-US" sz="2000" b="1" dirty="0"/>
                <a:t> </a:t>
              </a:r>
              <a:r>
                <a:rPr lang="en-US" sz="2000" b="1" dirty="0" err="1"/>
                <a:t>Zuo</a:t>
              </a:r>
              <a:endParaRPr lang="en-US" sz="2000" b="1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73B7F66-0B27-6943-BBA9-B82E3D0F6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39091" y="2056283"/>
              <a:ext cx="1593325" cy="197688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E7BE09-9647-4042-962C-2F37B7D07C94}"/>
              </a:ext>
            </a:extLst>
          </p:cNvPr>
          <p:cNvGrpSpPr/>
          <p:nvPr/>
        </p:nvGrpSpPr>
        <p:grpSpPr>
          <a:xfrm>
            <a:off x="6503548" y="1938354"/>
            <a:ext cx="2102178" cy="2863362"/>
            <a:chOff x="6503548" y="1938354"/>
            <a:chExt cx="2102178" cy="28633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290A2B-A922-5D44-BB8C-44A93EC3B0E3}"/>
                </a:ext>
              </a:extLst>
            </p:cNvPr>
            <p:cNvSpPr/>
            <p:nvPr/>
          </p:nvSpPr>
          <p:spPr>
            <a:xfrm>
              <a:off x="6503548" y="4093830"/>
              <a:ext cx="210217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/>
                <a:t>Team Member:</a:t>
              </a:r>
            </a:p>
            <a:p>
              <a:pPr algn="ctr"/>
              <a:r>
                <a:rPr lang="en-US" sz="2000" b="1" dirty="0" err="1"/>
                <a:t>Haodong</a:t>
              </a:r>
              <a:r>
                <a:rPr lang="en-US" sz="2000" b="1" dirty="0"/>
                <a:t> Zhao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FBC1830-93FE-4540-9FBC-29B3B80C2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49268" y="1938354"/>
              <a:ext cx="1856104" cy="21554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C95C1D-CDB6-A043-B9B3-239D5D838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Use “title” column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Average precision rate: 0.79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AUC score: 0.88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7CE24-B38B-9347-8C2F-AA5F041778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76B3E6-2D6D-2A43-8DD2-F211D4AD6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Modelling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Classification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13B69-24D0-1140-9897-97134D0DFBE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b="1" dirty="0"/>
              <a:t>Multinomial Naive Bayes </a:t>
            </a:r>
          </a:p>
          <a:p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F83239-AC82-B24A-BCA6-DF5FADFBA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119" y="143054"/>
            <a:ext cx="4653568" cy="6226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53CC8D-1D9D-9746-8C31-B86CEBE90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400" b="8351"/>
          <a:stretch/>
        </p:blipFill>
        <p:spPr>
          <a:xfrm>
            <a:off x="533597" y="3429000"/>
            <a:ext cx="5383530" cy="165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89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C95C1D-CDB6-A043-B9B3-239D5D838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Use “content” column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Average precision rate: 0.89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AUC score: 0.96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7CE24-B38B-9347-8C2F-AA5F041778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76B3E6-2D6D-2A43-8DD2-F211D4AD6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Modelling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Classification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13B69-24D0-1140-9897-97134D0DFBE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b="1" dirty="0"/>
              <a:t>Multinomial Naive Bayes </a:t>
            </a:r>
          </a:p>
          <a:p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F83239-AC82-B24A-BCA6-DF5FADFBA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247" y="143054"/>
            <a:ext cx="4529311" cy="6226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8520B7-9674-9F45-AEE5-D4EFBA1ECB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488"/>
          <a:stretch/>
        </p:blipFill>
        <p:spPr>
          <a:xfrm>
            <a:off x="512041" y="3444501"/>
            <a:ext cx="5488770" cy="170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74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C95C1D-CDB6-A043-B9B3-239D5D838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Use “combine” column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Average precision rate: 0.91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AUC score: 0.96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7CE24-B38B-9347-8C2F-AA5F041778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76B3E6-2D6D-2A43-8DD2-F211D4AD6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Modelling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Classification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13B69-24D0-1140-9897-97134D0DFBE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b="1" dirty="0"/>
              <a:t>Multinomial Naive Bayes </a:t>
            </a:r>
          </a:p>
          <a:p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F83239-AC82-B24A-BCA6-DF5FADFBA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112" y="143054"/>
            <a:ext cx="4442832" cy="6226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2337DD-EDDF-4649-A981-FAEF56F732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41"/>
          <a:stretch/>
        </p:blipFill>
        <p:spPr>
          <a:xfrm>
            <a:off x="488293" y="3459741"/>
            <a:ext cx="5615132" cy="168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47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7CE24-B38B-9347-8C2F-AA5F041778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76B3E6-2D6D-2A43-8DD2-F211D4AD6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Modelling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Classification 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DA2B1E6-B6CB-7442-9EAD-D9732996EE0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02606" y="1006103"/>
            <a:ext cx="9764792" cy="408060"/>
          </a:xfrm>
        </p:spPr>
        <p:txBody>
          <a:bodyPr/>
          <a:lstStyle/>
          <a:p>
            <a:r>
              <a:rPr lang="en-US" b="1" dirty="0"/>
              <a:t>Support Vector Machine 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 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04C31C3-2C22-054D-BEEB-28EE225B7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605" y="1708726"/>
            <a:ext cx="11585731" cy="4385167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Use “title” column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Average precision rate: 0.83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AUC score: 0.90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0E59B3-E9A8-2346-B220-A5CC21E48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111" y="225631"/>
            <a:ext cx="4517593" cy="60655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1C5D88-BC3E-3E4B-9A99-FCCEBF10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3429000"/>
            <a:ext cx="5576252" cy="185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45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7CE24-B38B-9347-8C2F-AA5F041778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76B3E6-2D6D-2A43-8DD2-F211D4AD6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Modelling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Classification 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BD9F51A-CE6C-7540-AED6-EC640026A9C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02606" y="1006103"/>
            <a:ext cx="9764792" cy="408060"/>
          </a:xfrm>
        </p:spPr>
        <p:txBody>
          <a:bodyPr/>
          <a:lstStyle/>
          <a:p>
            <a:r>
              <a:rPr lang="en-US" b="1" dirty="0"/>
              <a:t>Support Vector Machine 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 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1C104D4-8BCA-024C-991F-6E27A4ECE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605" y="1708726"/>
            <a:ext cx="11585731" cy="4385167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Use “content” column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Average precision rate: 0.93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AUC score: 0.95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B154F7-9BF1-9448-A7D9-149545FD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671" y="225631"/>
            <a:ext cx="4368473" cy="60655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09DF5A-53D8-F448-97A4-EC01166B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88" y="3429000"/>
            <a:ext cx="59055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37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7CE24-B38B-9347-8C2F-AA5F041778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76B3E6-2D6D-2A43-8DD2-F211D4AD6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Modelling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Classification 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BD9F51A-CE6C-7540-AED6-EC640026A9C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02606" y="1006103"/>
            <a:ext cx="9764792" cy="408060"/>
          </a:xfrm>
        </p:spPr>
        <p:txBody>
          <a:bodyPr/>
          <a:lstStyle/>
          <a:p>
            <a:r>
              <a:rPr lang="en-US" b="1" dirty="0"/>
              <a:t>Support Vector Machine 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 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0DCEF5B-61E1-C04B-ADFE-0B5E140A9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605" y="1708726"/>
            <a:ext cx="11585731" cy="4385167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Use “combine” column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Average precision rate: 0.92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AUC score: 0.95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5D6A5-4DED-E142-9D79-55E774CFD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843" y="225631"/>
            <a:ext cx="4394128" cy="6065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FBCB9C-2A81-3E43-B711-29833BB2A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43" y="3307253"/>
            <a:ext cx="59436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92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8E72AA-7EB6-8149-A229-313D260622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F35509-C723-2447-9242-C69F8BB5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Modelling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Classification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D01AC-95ED-4F4A-9A62-1116F35AE91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02605" y="1027658"/>
            <a:ext cx="9764792" cy="408060"/>
          </a:xfrm>
        </p:spPr>
        <p:txBody>
          <a:bodyPr/>
          <a:lstStyle/>
          <a:p>
            <a:r>
              <a:rPr lang="en-US" b="1" dirty="0"/>
              <a:t>Other Classification Models – “title” 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D2BBC8-8025-2E47-B7C4-F173B584DCB6}"/>
              </a:ext>
            </a:extLst>
          </p:cNvPr>
          <p:cNvGrpSpPr/>
          <p:nvPr/>
        </p:nvGrpSpPr>
        <p:grpSpPr>
          <a:xfrm>
            <a:off x="612445" y="1929161"/>
            <a:ext cx="10963934" cy="3700459"/>
            <a:chOff x="836870" y="1970153"/>
            <a:chExt cx="9230528" cy="311541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A09969-39B8-DE40-BE26-563A2066E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6870" y="1970153"/>
              <a:ext cx="4348132" cy="311541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8C3C257-772B-3948-8A28-863F0A309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9266" y="1970153"/>
              <a:ext cx="4348132" cy="31154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0698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8E72AA-7EB6-8149-A229-313D260622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F35509-C723-2447-9242-C69F8BB5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Modelling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Classification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D01AC-95ED-4F4A-9A62-1116F35AE91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b="1" dirty="0"/>
              <a:t>Other Classification Models – “content” 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7B2D4A-0D42-0C47-BB03-002655DCAC82}"/>
              </a:ext>
            </a:extLst>
          </p:cNvPr>
          <p:cNvGrpSpPr/>
          <p:nvPr/>
        </p:nvGrpSpPr>
        <p:grpSpPr>
          <a:xfrm>
            <a:off x="569539" y="1974273"/>
            <a:ext cx="11049746" cy="3877624"/>
            <a:chOff x="731556" y="1838855"/>
            <a:chExt cx="9062605" cy="31802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101DB3-410E-F242-BC7C-0C661CD2C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56" y="1838855"/>
              <a:ext cx="4438674" cy="318028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59F5CE-E1D9-1346-8845-2E4D1F1ED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5487" y="1838856"/>
              <a:ext cx="4438674" cy="3180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5450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8E72AA-7EB6-8149-A229-313D260622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F35509-C723-2447-9242-C69F8BB5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Modelling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Classification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D01AC-95ED-4F4A-9A62-1116F35AE91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b="1" dirty="0"/>
              <a:t>Other Classification Models – “combine” 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378359-5A60-1D49-AFFB-998108EDB685}"/>
              </a:ext>
            </a:extLst>
          </p:cNvPr>
          <p:cNvGrpSpPr/>
          <p:nvPr/>
        </p:nvGrpSpPr>
        <p:grpSpPr>
          <a:xfrm>
            <a:off x="529201" y="1947798"/>
            <a:ext cx="11130421" cy="3904099"/>
            <a:chOff x="578609" y="1757210"/>
            <a:chExt cx="8989047" cy="31529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742E5F-6FE4-1B47-87EF-D25FA8796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609" y="1757210"/>
              <a:ext cx="4400579" cy="315299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4C304B-BEE2-804B-AF0B-F4BCA4547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7079" y="1757210"/>
              <a:ext cx="4400577" cy="3152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3041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3DBD30-0F38-F844-8622-0568344D8A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4CD61A-4253-4048-AB8C-12CA76F05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Evaluation</a:t>
            </a:r>
          </a:p>
        </p:txBody>
      </p:sp>
      <p:graphicFrame>
        <p:nvGraphicFramePr>
          <p:cNvPr id="6" name="Google Shape;300;p33">
            <a:extLst>
              <a:ext uri="{FF2B5EF4-FFF2-40B4-BE49-F238E27FC236}">
                <a16:creationId xmlns:a16="http://schemas.microsoft.com/office/drawing/2014/main" id="{6508F92E-D1CF-6A40-9576-F95D998361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7013716"/>
              </p:ext>
            </p:extLst>
          </p:nvPr>
        </p:nvGraphicFramePr>
        <p:xfrm>
          <a:off x="849662" y="1903550"/>
          <a:ext cx="10489500" cy="3720200"/>
        </p:xfrm>
        <a:graphic>
          <a:graphicData uri="http://schemas.openxmlformats.org/drawingml/2006/table">
            <a:tbl>
              <a:tblPr>
                <a:noFill/>
                <a:tableStyleId>{669D6C98-C212-4A14-AF90-7FEC4A009117}</a:tableStyleId>
              </a:tblPr>
              <a:tblGrid>
                <a:gridCol w="349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0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 dirty="0"/>
                        <a:t>Model types</a:t>
                      </a:r>
                      <a:endParaRPr sz="18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Advantage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Limitation</a:t>
                      </a:r>
                      <a:endParaRPr sz="18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0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</a:rPr>
                        <a:t>Latent Dirichlet Allocation (LDA)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Current model can fit new documents well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Performance in short text will case 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data sparsity problem 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0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Logistic Regression (LR)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Logistic Regression is the go-to method for binary classification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Widely used in data analysis, not text mining 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0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</a:rPr>
                        <a:t>Support Vector Machine (SVM)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Works well with even unstructured and semi structured data like text, Images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</a:rPr>
                        <a:t>Long training time for large datasets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5355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864FE3-2818-4948-9A4D-026B26EEF9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827414-6D9E-E74B-B134-4B2A534A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C5733E3-98F5-E746-962D-85634BC84C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0248354"/>
              </p:ext>
            </p:extLst>
          </p:nvPr>
        </p:nvGraphicFramePr>
        <p:xfrm>
          <a:off x="3257173" y="1289841"/>
          <a:ext cx="7565253" cy="4278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315A340-B3DF-694E-A034-28CC33240D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2400" y="2717799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38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EBE8BD-B02A-9E43-8E13-B1C8B6EC3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0AD518-F80E-FE48-8BC7-BA37C77F0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Evaluation</a:t>
            </a:r>
          </a:p>
        </p:txBody>
      </p:sp>
      <p:graphicFrame>
        <p:nvGraphicFramePr>
          <p:cNvPr id="6" name="Google Shape;308;p34">
            <a:extLst>
              <a:ext uri="{FF2B5EF4-FFF2-40B4-BE49-F238E27FC236}">
                <a16:creationId xmlns:a16="http://schemas.microsoft.com/office/drawing/2014/main" id="{7BF361BB-E439-524B-B8EB-49674ACEBB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2055488"/>
              </p:ext>
            </p:extLst>
          </p:nvPr>
        </p:nvGraphicFramePr>
        <p:xfrm>
          <a:off x="952487" y="1962973"/>
          <a:ext cx="10283850" cy="3421275"/>
        </p:xfrm>
        <a:graphic>
          <a:graphicData uri="http://schemas.openxmlformats.org/drawingml/2006/table">
            <a:tbl>
              <a:tblPr>
                <a:noFill/>
                <a:tableStyleId>{669D6C98-C212-4A14-AF90-7FEC4A009117}</a:tableStyleId>
              </a:tblPr>
              <a:tblGrid>
                <a:gridCol w="3427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7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7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6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Model types</a:t>
                      </a:r>
                      <a:endParaRPr sz="18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Advantage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Limitation</a:t>
                      </a:r>
                      <a:endParaRPr sz="18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4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</a:rPr>
                        <a:t>Naive Bayes (NB)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Widely used in spam emails classifier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</a:rPr>
                        <a:t>:</a:t>
                      </a:r>
                      <a:endParaRPr sz="16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</a:rPr>
                        <a:t>fast, robust and relatively insensitive to missing values and even data imbalance problems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Big dataset is needed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</a:rPr>
                        <a:t>Multinomial Naive Bayes (MNB)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</a:rPr>
                        <a:t>Work well for data which can easily be turned into counts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It will wipe out all information in the other probabilities when they are multiplied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7081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8D3E38-9438-7B4A-A328-E650765CDF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A63907-5A1D-954E-8CCC-C0D3F2A0C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Impact</a:t>
            </a:r>
          </a:p>
        </p:txBody>
      </p:sp>
      <p:sp>
        <p:nvSpPr>
          <p:cNvPr id="6" name="Google Shape;314;p35">
            <a:extLst>
              <a:ext uri="{FF2B5EF4-FFF2-40B4-BE49-F238E27FC236}">
                <a16:creationId xmlns:a16="http://schemas.microsoft.com/office/drawing/2014/main" id="{28576E71-DE84-A74C-951C-9F99E60568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2605" y="1708726"/>
            <a:ext cx="11585700" cy="43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Provide general knowledge about email's classification 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2400" dirty="0"/>
          </a:p>
          <a:p>
            <a:pPr marL="876300" lvl="1" indent="-342900">
              <a:spcBef>
                <a:spcPts val="0"/>
              </a:spcBef>
              <a:buSzPts val="2400"/>
              <a:buFontTx/>
              <a:buChar char="-"/>
            </a:pPr>
            <a:r>
              <a:rPr lang="en-US" sz="2200" dirty="0"/>
              <a:t>Compare with ”title”, people should pay more attention to the “content” and be careful of using the words frequently appeared in spam emails</a:t>
            </a:r>
          </a:p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Tx/>
              <a:buChar char="-"/>
            </a:pPr>
            <a:endParaRPr sz="2400" dirty="0"/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Classify new emails into spam or ham relatively accurately</a:t>
            </a:r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Companies should </a:t>
            </a:r>
            <a:r>
              <a:rPr lang="en-US" altLang="zh-CN" sz="2400" dirty="0"/>
              <a:t>fragment</a:t>
            </a:r>
            <a:r>
              <a:rPr lang="zh-CN" altLang="en-US" sz="2400" dirty="0"/>
              <a:t> </a:t>
            </a:r>
            <a:r>
              <a:rPr lang="en-US" altLang="zh-CN" sz="2400" dirty="0"/>
              <a:t>promotion</a:t>
            </a:r>
            <a:r>
              <a:rPr lang="zh-CN" altLang="en-US" sz="2400" dirty="0"/>
              <a:t> </a:t>
            </a:r>
            <a:r>
              <a:rPr lang="en-US" altLang="zh-CN" sz="2400" dirty="0"/>
              <a:t>email</a:t>
            </a:r>
            <a:r>
              <a:rPr lang="zh-CN" altLang="en-US" sz="2400" dirty="0"/>
              <a:t> </a:t>
            </a:r>
            <a:r>
              <a:rPr lang="en-US" altLang="zh-CN" sz="2400" dirty="0"/>
              <a:t>further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match</a:t>
            </a:r>
            <a:r>
              <a:rPr lang="zh-CN" altLang="en-US" sz="2400" dirty="0"/>
              <a:t> </a:t>
            </a:r>
            <a:r>
              <a:rPr lang="en-US" altLang="zh-CN" sz="2400" dirty="0"/>
              <a:t>user</a:t>
            </a:r>
            <a:r>
              <a:rPr lang="zh-CN" altLang="en-US" sz="2400" dirty="0"/>
              <a:t> </a:t>
            </a:r>
            <a:r>
              <a:rPr lang="en-US" sz="2400" dirty="0"/>
              <a:t>personal preference </a:t>
            </a:r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endParaRPr lang="en-US" sz="2400" dirty="0"/>
          </a:p>
          <a:p>
            <a:pPr marL="76200" lvl="0" indent="0" algn="l" rtl="0"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	</a:t>
            </a:r>
          </a:p>
          <a:p>
            <a:pPr marL="76200" lvl="0" indent="0" algn="l" rtl="0"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zh-CN" altLang="en-US" sz="2400" dirty="0"/>
              <a:t> 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162836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08D2B0-6CDA-9F44-AFE8-8B2CAF8E56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B9969-E415-4049-829A-6AE517474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Google Shape;322;p36">
            <a:extLst>
              <a:ext uri="{FF2B5EF4-FFF2-40B4-BE49-F238E27FC236}">
                <a16:creationId xmlns:a16="http://schemas.microsoft.com/office/drawing/2014/main" id="{D27FC9EE-FDFD-0748-B4CA-398677EB2C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2605" y="1335506"/>
            <a:ext cx="11585700" cy="4626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SzPts val="2400"/>
              <a:buNone/>
            </a:pPr>
            <a:r>
              <a:rPr lang="en-US" altLang="zh-CN" sz="2000" dirty="0"/>
              <a:t>Take</a:t>
            </a:r>
            <a:r>
              <a:rPr lang="zh-CN" altLang="en-US" sz="2000" dirty="0"/>
              <a:t> </a:t>
            </a:r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factors</a:t>
            </a:r>
            <a:r>
              <a:rPr lang="zh-CN" altLang="en-US" sz="2000" dirty="0"/>
              <a:t> </a:t>
            </a:r>
            <a:r>
              <a:rPr lang="en-US" altLang="zh-CN" sz="2000" dirty="0"/>
              <a:t>into</a:t>
            </a:r>
            <a:r>
              <a:rPr lang="zh-CN" altLang="en-US" sz="2000" dirty="0"/>
              <a:t> </a:t>
            </a:r>
            <a:r>
              <a:rPr lang="en-US" altLang="zh-CN" sz="2000" dirty="0"/>
              <a:t>consideration</a:t>
            </a:r>
            <a:endParaRPr lang="en-US" sz="20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20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altLang="zh-CN" sz="2000" dirty="0"/>
              <a:t>Add</a:t>
            </a:r>
            <a:r>
              <a:rPr lang="zh-CN" altLang="en-US" sz="2000" dirty="0"/>
              <a:t> </a:t>
            </a:r>
            <a:r>
              <a:rPr lang="en-US" altLang="zh-CN" sz="2000" dirty="0"/>
              <a:t>phrase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n-grams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compare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evaluate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impact</a:t>
            </a:r>
            <a:endParaRPr lang="en-US" sz="2000" dirty="0"/>
          </a:p>
          <a:p>
            <a:pPr marL="76200" lvl="0" indent="0" algn="l" rtl="0">
              <a:spcBef>
                <a:spcPts val="1200"/>
              </a:spcBef>
              <a:spcAft>
                <a:spcPts val="0"/>
              </a:spcAft>
              <a:buSzPts val="2400"/>
              <a:buNone/>
            </a:pPr>
            <a:endParaRPr lang="en-US" sz="2000" dirty="0"/>
          </a:p>
          <a:p>
            <a:pPr marL="76200" indent="0">
              <a:spcBef>
                <a:spcPts val="1200"/>
              </a:spcBef>
              <a:buSzPts val="2400"/>
              <a:buNone/>
            </a:pPr>
            <a:r>
              <a:rPr lang="en-US" sz="2000" dirty="0"/>
              <a:t>Optimize classification models      </a:t>
            </a:r>
          </a:p>
          <a:p>
            <a:pPr marL="76200" indent="0">
              <a:spcBef>
                <a:spcPts val="1200"/>
              </a:spcBef>
              <a:buSzPts val="2400"/>
              <a:buNone/>
            </a:pPr>
            <a:endParaRPr lang="en-US" sz="2000" dirty="0"/>
          </a:p>
          <a:p>
            <a:pPr lvl="0" indent="-381000">
              <a:buSzPts val="2400"/>
            </a:pPr>
            <a:r>
              <a:rPr lang="en-US" sz="2000" dirty="0"/>
              <a:t>Convert </a:t>
            </a:r>
            <a:r>
              <a:rPr lang="en-US" altLang="zh-CN" sz="2000" dirty="0"/>
              <a:t>picture</a:t>
            </a:r>
            <a:r>
              <a:rPr lang="en-US" sz="2000" dirty="0"/>
              <a:t>s into useful information </a:t>
            </a:r>
          </a:p>
          <a:p>
            <a:pPr lvl="0" indent="-381000">
              <a:spcBef>
                <a:spcPts val="1200"/>
              </a:spcBef>
              <a:buSzPts val="2400"/>
            </a:pPr>
            <a:r>
              <a:rPr lang="en-US" sz="2000" dirty="0"/>
              <a:t>Consider photos' effect, when processing classification to get more reasonable spam emails prediction</a:t>
            </a:r>
          </a:p>
          <a:p>
            <a:pPr marL="76200" lvl="0" indent="0" algn="l" rtl="0">
              <a:spcBef>
                <a:spcPts val="1200"/>
              </a:spcBef>
              <a:spcAft>
                <a:spcPts val="0"/>
              </a:spcAft>
              <a:buSzPts val="2400"/>
              <a:buNone/>
            </a:pPr>
            <a:endParaRPr sz="2000"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779335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8"/>
          <p:cNvSpPr txBox="1">
            <a:spLocks noGrp="1"/>
          </p:cNvSpPr>
          <p:nvPr>
            <p:ph type="body" idx="1"/>
          </p:nvPr>
        </p:nvSpPr>
        <p:spPr>
          <a:xfrm>
            <a:off x="302605" y="1708726"/>
            <a:ext cx="11585700" cy="43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en-US" sz="1800" u="sng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https://pythonhosted.org/trustedanalytics/LdaNewPlugin_Summary.html</a:t>
            </a:r>
            <a:endParaRPr sz="18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en-US" sz="1800" u="sng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https://machinelearning-blog.com/2018/04/23/logistic-regression-101/</a:t>
            </a:r>
            <a:endParaRPr sz="1800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en-US" sz="1800" u="sng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https://statinfer.com/204-6-8-svm-advantages-disadvantages-applications/</a:t>
            </a:r>
            <a:endParaRPr sz="1800" u="sng" dirty="0">
              <a:solidFill>
                <a:schemeClr val="tx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en-US" sz="1800" u="sng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http://www.simafore.com/blog/3-challenges-with-naive-bayes-classifiers-and-how-to-overcome</a:t>
            </a:r>
            <a:endParaRPr sz="1800" u="sng" dirty="0">
              <a:solidFill>
                <a:schemeClr val="tx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u="sng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341" name="Google Shape;341;p38"/>
          <p:cNvSpPr txBox="1">
            <a:spLocks noGrp="1"/>
          </p:cNvSpPr>
          <p:nvPr>
            <p:ph type="sldNum" idx="12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342" name="Google Shape;342;p38"/>
          <p:cNvSpPr txBox="1">
            <a:spLocks noGrp="1"/>
          </p:cNvSpPr>
          <p:nvPr>
            <p:ph type="title"/>
          </p:nvPr>
        </p:nvSpPr>
        <p:spPr>
          <a:xfrm>
            <a:off x="302605" y="418354"/>
            <a:ext cx="9735300" cy="5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>
            <a:spLocks noGrp="1"/>
          </p:cNvSpPr>
          <p:nvPr>
            <p:ph type="subTitle" idx="1"/>
          </p:nvPr>
        </p:nvSpPr>
        <p:spPr>
          <a:xfrm>
            <a:off x="1828324" y="5240939"/>
            <a:ext cx="8532178" cy="1298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03AF0C-D7AB-774A-86A3-9EE518EC4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606" y="1708726"/>
            <a:ext cx="7368854" cy="4385167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Email is primary source of communication in business world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People nowadays receive decades of emails everyday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Ham email wi</a:t>
            </a:r>
            <a:r>
              <a:rPr lang="en-US" altLang="zh-CN" sz="1800" dirty="0"/>
              <a:t>th</a:t>
            </a:r>
            <a:r>
              <a:rPr lang="zh-CN" altLang="en-US" sz="1800" dirty="0"/>
              <a:t> </a:t>
            </a:r>
            <a:r>
              <a:rPr lang="en-US" altLang="zh-CN" sz="1800" dirty="0"/>
              <a:t>useful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sometimes</a:t>
            </a:r>
            <a:r>
              <a:rPr lang="zh-CN" altLang="en-US" sz="1800" dirty="0"/>
              <a:t> </a:t>
            </a:r>
            <a:r>
              <a:rPr lang="en-US" altLang="zh-CN" sz="1800" dirty="0"/>
              <a:t>has</a:t>
            </a:r>
            <a:r>
              <a:rPr lang="zh-CN" altLang="en-US" sz="1800" dirty="0"/>
              <a:t> </a:t>
            </a:r>
            <a:r>
              <a:rPr lang="en-US" altLang="zh-CN" sz="1800" dirty="0"/>
              <a:t>been</a:t>
            </a:r>
            <a:r>
              <a:rPr lang="zh-CN" altLang="en-US" sz="1800" dirty="0"/>
              <a:t> </a:t>
            </a:r>
            <a:r>
              <a:rPr lang="en-US" altLang="zh-CN" sz="1800" dirty="0"/>
              <a:t>mistaken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spam</a:t>
            </a:r>
            <a:r>
              <a:rPr lang="zh-CN" altLang="en-US" sz="1800" dirty="0"/>
              <a:t> </a:t>
            </a:r>
            <a:r>
              <a:rPr lang="en-US" altLang="zh-CN" sz="1800" dirty="0"/>
              <a:t>email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800" dirty="0"/>
              <a:t>Better</a:t>
            </a:r>
            <a:r>
              <a:rPr lang="zh-CN" altLang="en-US" sz="1800" dirty="0"/>
              <a:t> </a:t>
            </a:r>
            <a:r>
              <a:rPr lang="en-US" altLang="zh-CN" sz="1800" dirty="0"/>
              <a:t>understanding</a:t>
            </a:r>
            <a:r>
              <a:rPr lang="zh-CN" altLang="en-US" sz="1800" dirty="0"/>
              <a:t> </a:t>
            </a:r>
            <a:r>
              <a:rPr lang="en-US" altLang="zh-CN" sz="1800" dirty="0"/>
              <a:t>spam/ham</a:t>
            </a:r>
            <a:r>
              <a:rPr lang="zh-CN" altLang="en-US" sz="1800" dirty="0"/>
              <a:t> </a:t>
            </a:r>
            <a:r>
              <a:rPr lang="en-US" altLang="zh-CN" sz="1800" dirty="0"/>
              <a:t>email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get</a:t>
            </a:r>
            <a:r>
              <a:rPr lang="zh-CN" altLang="en-US" sz="1800" dirty="0"/>
              <a:t> </a:t>
            </a:r>
            <a:r>
              <a:rPr lang="en-US" altLang="zh-CN" sz="1800" dirty="0"/>
              <a:t>business</a:t>
            </a:r>
            <a:r>
              <a:rPr lang="zh-CN" altLang="en-US" sz="1800" dirty="0"/>
              <a:t> </a:t>
            </a:r>
            <a:r>
              <a:rPr lang="en-US" altLang="zh-CN" sz="1800" dirty="0"/>
              <a:t>insight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expand</a:t>
            </a:r>
            <a:r>
              <a:rPr lang="zh-CN" altLang="en-US" sz="1800" dirty="0"/>
              <a:t> </a:t>
            </a:r>
            <a:r>
              <a:rPr lang="en-US" altLang="zh-CN" sz="1800" dirty="0"/>
              <a:t>email</a:t>
            </a:r>
            <a:r>
              <a:rPr lang="zh-CN" altLang="en-US" sz="1800" dirty="0"/>
              <a:t> </a:t>
            </a:r>
            <a:r>
              <a:rPr lang="en-US" altLang="zh-CN" sz="1800" dirty="0"/>
              <a:t>marketing</a:t>
            </a:r>
            <a:r>
              <a:rPr lang="zh-CN" altLang="en-US" sz="1800" dirty="0"/>
              <a:t> </a:t>
            </a:r>
            <a:r>
              <a:rPr lang="en-US" altLang="zh-CN" sz="1800" dirty="0"/>
              <a:t>influence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800" dirty="0"/>
              <a:t>Text</a:t>
            </a:r>
            <a:r>
              <a:rPr lang="zh-CN" altLang="en-US" sz="1800" dirty="0"/>
              <a:t> </a:t>
            </a:r>
            <a:r>
              <a:rPr lang="en-US" altLang="zh-CN" sz="1800" dirty="0"/>
              <a:t>mining</a:t>
            </a:r>
            <a:r>
              <a:rPr lang="zh-CN" altLang="en-US" sz="1800" dirty="0"/>
              <a:t> </a:t>
            </a:r>
            <a:r>
              <a:rPr lang="en-US" altLang="zh-CN" sz="1800" dirty="0"/>
              <a:t>technique</a:t>
            </a:r>
            <a:r>
              <a:rPr lang="zh-CN" altLang="en-US" sz="1800" dirty="0"/>
              <a:t> </a:t>
            </a:r>
            <a:r>
              <a:rPr lang="en-US" altLang="zh-CN" sz="1800" dirty="0"/>
              <a:t>gain</a:t>
            </a:r>
            <a:r>
              <a:rPr lang="zh-CN" altLang="en-US" sz="1800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BIA</a:t>
            </a:r>
            <a:r>
              <a:rPr lang="zh-CN" altLang="en-US" sz="1800" dirty="0"/>
              <a:t> </a:t>
            </a:r>
            <a:r>
              <a:rPr lang="en-US" altLang="zh-CN" sz="1800" dirty="0"/>
              <a:t>660</a:t>
            </a:r>
            <a:r>
              <a:rPr lang="zh-CN" altLang="en-US" sz="1800" dirty="0"/>
              <a:t> </a:t>
            </a:r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help</a:t>
            </a:r>
            <a:r>
              <a:rPr lang="zh-CN" altLang="en-US" sz="1800" dirty="0"/>
              <a:t> </a:t>
            </a:r>
            <a:r>
              <a:rPr lang="en-US" altLang="zh-CN" sz="1800" dirty="0"/>
              <a:t>us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detect</a:t>
            </a:r>
            <a:r>
              <a:rPr lang="zh-CN" altLang="en-US" sz="1800" dirty="0"/>
              <a:t> </a:t>
            </a:r>
            <a:r>
              <a:rPr lang="en-US" altLang="zh-CN" sz="1800" dirty="0"/>
              <a:t>spam</a:t>
            </a:r>
            <a:r>
              <a:rPr lang="zh-CN" altLang="en-US" sz="1800" dirty="0"/>
              <a:t> </a:t>
            </a:r>
            <a:r>
              <a:rPr lang="en-US" altLang="zh-CN" sz="1800" dirty="0"/>
              <a:t>email</a:t>
            </a:r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321EA1-2129-CD42-9EF0-0FBFA17BB3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F4CED8-B9A6-DD47-807B-53607FD53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813474-CEAF-A942-A515-ABAF43059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460" y="1758870"/>
            <a:ext cx="3864442" cy="339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94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E77005-D143-9849-8F42-78778D591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606" y="1708726"/>
            <a:ext cx="4281270" cy="4385167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800" dirty="0"/>
              <a:t>Programmed functions with</a:t>
            </a:r>
            <a:r>
              <a:rPr lang="zh-CN" altLang="en-US" sz="1800" dirty="0"/>
              <a:t> </a:t>
            </a:r>
            <a:r>
              <a:rPr lang="en-US" altLang="zh-CN" sz="1800" dirty="0" err="1"/>
              <a:t>beautifulsoup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selenium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login our personal emails and script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5 parts of each email from Ham and Spam separately.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800" dirty="0"/>
              <a:t>Merged Ham and Spam into one </a:t>
            </a:r>
            <a:r>
              <a:rPr lang="en-US" altLang="zh-CN" sz="1800" dirty="0" err="1"/>
              <a:t>dataframe</a:t>
            </a:r>
            <a:r>
              <a:rPr lang="en-US" altLang="zh-CN" sz="1800" dirty="0"/>
              <a:t> and transform</a:t>
            </a:r>
            <a:r>
              <a:rPr lang="zh-CN" altLang="en-US" sz="1800" dirty="0"/>
              <a:t> </a:t>
            </a:r>
            <a:r>
              <a:rPr lang="en-US" altLang="zh-CN" sz="1800" dirty="0"/>
              <a:t>it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csv file</a:t>
            </a:r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18470E-2DF9-4C40-B867-9D5CB5DD64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43C795-FAFC-A44D-B62D-CA85F91F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F7B818-B767-7E46-8B57-CDDE7F0E6992}"/>
              </a:ext>
            </a:extLst>
          </p:cNvPr>
          <p:cNvGrpSpPr/>
          <p:nvPr/>
        </p:nvGrpSpPr>
        <p:grpSpPr>
          <a:xfrm>
            <a:off x="4716240" y="1234726"/>
            <a:ext cx="7169980" cy="4578246"/>
            <a:chOff x="4716240" y="1234726"/>
            <a:chExt cx="7169980" cy="45782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00F597-B498-E34D-A809-14D75664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3258" y="1538450"/>
              <a:ext cx="7052962" cy="427452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E09EB6-CB15-694D-B3A7-EFDFCFB9B27C}"/>
                </a:ext>
              </a:extLst>
            </p:cNvPr>
            <p:cNvSpPr txBox="1"/>
            <p:nvPr/>
          </p:nvSpPr>
          <p:spPr>
            <a:xfrm>
              <a:off x="4833258" y="1538451"/>
              <a:ext cx="3918856" cy="361602"/>
            </a:xfrm>
            <a:prstGeom prst="rect">
              <a:avLst/>
            </a:prstGeom>
            <a:noFill/>
            <a:ln w="508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10072-04B4-BB45-9B62-84AFB5E785C5}"/>
                </a:ext>
              </a:extLst>
            </p:cNvPr>
            <p:cNvSpPr/>
            <p:nvPr/>
          </p:nvSpPr>
          <p:spPr>
            <a:xfrm>
              <a:off x="4716240" y="1234726"/>
              <a:ext cx="59503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800" b="1" cap="none" spc="0" dirty="0">
                  <a:ln w="0"/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title</a:t>
              </a:r>
              <a:endParaRPr lang="en-US" sz="1800" b="1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59BE91-8720-D84F-9A0D-1D71386CBE6E}"/>
                </a:ext>
              </a:extLst>
            </p:cNvPr>
            <p:cNvSpPr txBox="1"/>
            <p:nvPr/>
          </p:nvSpPr>
          <p:spPr>
            <a:xfrm>
              <a:off x="4895005" y="2030681"/>
              <a:ext cx="2004559" cy="249381"/>
            </a:xfrm>
            <a:prstGeom prst="rect">
              <a:avLst/>
            </a:pr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E718DF-90C9-6D49-AC65-4078CBE316A0}"/>
                </a:ext>
              </a:extLst>
            </p:cNvPr>
            <p:cNvSpPr/>
            <p:nvPr/>
          </p:nvSpPr>
          <p:spPr>
            <a:xfrm>
              <a:off x="4776532" y="2224849"/>
              <a:ext cx="78739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800" b="1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name</a:t>
              </a:r>
              <a:endParaRPr lang="en-US" sz="1800" b="1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011B52-F3A0-E348-A546-7877C24DCEDF}"/>
                </a:ext>
              </a:extLst>
            </p:cNvPr>
            <p:cNvSpPr txBox="1"/>
            <p:nvPr/>
          </p:nvSpPr>
          <p:spPr>
            <a:xfrm>
              <a:off x="6899565" y="2026782"/>
              <a:ext cx="1401473" cy="249381"/>
            </a:xfrm>
            <a:prstGeom prst="rect">
              <a:avLst/>
            </a:prstGeom>
            <a:noFill/>
            <a:ln w="508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D15BDD-C044-D742-BEDF-DE74645F24DA}"/>
                </a:ext>
              </a:extLst>
            </p:cNvPr>
            <p:cNvSpPr/>
            <p:nvPr/>
          </p:nvSpPr>
          <p:spPr>
            <a:xfrm>
              <a:off x="6801397" y="2224849"/>
              <a:ext cx="106952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800" b="1" cap="none" spc="0" dirty="0">
                  <a:ln w="0"/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address</a:t>
              </a:r>
              <a:endParaRPr lang="en-US" sz="1800" b="1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DBB6C8-BEA3-B14C-8CC4-710C07C78185}"/>
                </a:ext>
              </a:extLst>
            </p:cNvPr>
            <p:cNvSpPr txBox="1"/>
            <p:nvPr/>
          </p:nvSpPr>
          <p:spPr>
            <a:xfrm>
              <a:off x="9501188" y="2026781"/>
              <a:ext cx="436042" cy="249382"/>
            </a:xfrm>
            <a:prstGeom prst="rect">
              <a:avLst/>
            </a:prstGeom>
            <a:noFill/>
            <a:ln w="50800">
              <a:solidFill>
                <a:schemeClr val="accent4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02DA0FB-B8C5-4047-B40E-F8F29C52659B}"/>
                </a:ext>
              </a:extLst>
            </p:cNvPr>
            <p:cNvSpPr/>
            <p:nvPr/>
          </p:nvSpPr>
          <p:spPr>
            <a:xfrm>
              <a:off x="9389631" y="2224849"/>
              <a:ext cx="65915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800" b="1" cap="none" spc="0" dirty="0">
                  <a:ln w="0"/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date</a:t>
              </a:r>
              <a:endParaRPr lang="en-US" sz="1800" b="1" cap="none" spc="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C2C1FB-5E54-5347-9172-AA077C222030}"/>
                </a:ext>
              </a:extLst>
            </p:cNvPr>
            <p:cNvSpPr txBox="1"/>
            <p:nvPr/>
          </p:nvSpPr>
          <p:spPr>
            <a:xfrm>
              <a:off x="6031985" y="2600959"/>
              <a:ext cx="4683640" cy="3212013"/>
            </a:xfrm>
            <a:prstGeom prst="rect">
              <a:avLst/>
            </a:prstGeom>
            <a:noFill/>
            <a:ln w="5080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93B4589-20E1-1943-BF69-F12ABD4E5D68}"/>
                </a:ext>
              </a:extLst>
            </p:cNvPr>
            <p:cNvSpPr/>
            <p:nvPr/>
          </p:nvSpPr>
          <p:spPr>
            <a:xfrm>
              <a:off x="5013757" y="5443640"/>
              <a:ext cx="1018228" cy="369332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/>
              </a:innerShd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800" b="1" cap="none" spc="0" dirty="0">
                  <a:ln w="0"/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content</a:t>
              </a:r>
              <a:endParaRPr lang="en-US" sz="1800" b="1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2588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58E5DD-127F-0C43-BE79-B67D1FE89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9A417C-BCEC-8142-89C4-5257DC49E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6F3578-3CF5-9647-BCB4-CCCEB214E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280"/>
            <a:ext cx="12188825" cy="406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00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A7171F-186B-8045-B498-A717A220A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606" y="1708726"/>
            <a:ext cx="3381730" cy="4385167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800" dirty="0"/>
              <a:t>Used regular expression to remove meaningless signal, Unicode(like Chinese character), white space(like newline, return)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800" dirty="0"/>
              <a:t>After</a:t>
            </a:r>
            <a:r>
              <a:rPr lang="zh-CN" altLang="en-US" sz="1800" dirty="0"/>
              <a:t> </a:t>
            </a:r>
            <a:r>
              <a:rPr lang="en-US" altLang="zh-CN" sz="1800" dirty="0"/>
              <a:t>preprocessing,</a:t>
            </a:r>
            <a:r>
              <a:rPr lang="zh-CN" altLang="en-US" sz="1800" dirty="0"/>
              <a:t> </a:t>
            </a:r>
            <a:r>
              <a:rPr lang="en-US" altLang="zh-CN" sz="1800" dirty="0"/>
              <a:t>get</a:t>
            </a:r>
            <a:r>
              <a:rPr lang="zh-CN" altLang="en-US" sz="1800" dirty="0"/>
              <a:t> </a:t>
            </a:r>
            <a:r>
              <a:rPr lang="en-US" altLang="zh-CN" sz="1800" dirty="0"/>
              <a:t>clean,</a:t>
            </a:r>
            <a:r>
              <a:rPr lang="zh-CN" altLang="en-US" sz="1800" dirty="0"/>
              <a:t> </a:t>
            </a:r>
            <a:r>
              <a:rPr lang="en-US" altLang="zh-CN" sz="1800" dirty="0"/>
              <a:t>easy-to-read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well-prepared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EDA</a:t>
            </a:r>
            <a:r>
              <a:rPr lang="zh-CN" altLang="en-US" sz="1800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dirty="0"/>
              <a:t>modelling</a:t>
            </a:r>
          </a:p>
          <a:p>
            <a:pPr marL="127000" indent="0">
              <a:buNone/>
            </a:pPr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AB8FFF-9EDC-A044-A36E-1EC3F6B2BD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1CE56B-CED5-5E42-9B9C-E3D9377C6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dirty="0"/>
              <a:t>Preprocessing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F95649-A57E-644C-B334-D00A65949655}"/>
              </a:ext>
            </a:extLst>
          </p:cNvPr>
          <p:cNvGrpSpPr/>
          <p:nvPr/>
        </p:nvGrpSpPr>
        <p:grpSpPr>
          <a:xfrm>
            <a:off x="3684335" y="1708726"/>
            <a:ext cx="8504490" cy="4359105"/>
            <a:chOff x="3684335" y="1708726"/>
            <a:chExt cx="8504490" cy="435910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40794BE-D07B-8E48-97EC-3182D34EE5B1}"/>
                </a:ext>
              </a:extLst>
            </p:cNvPr>
            <p:cNvGrpSpPr/>
            <p:nvPr/>
          </p:nvGrpSpPr>
          <p:grpSpPr>
            <a:xfrm>
              <a:off x="3684335" y="1708726"/>
              <a:ext cx="8504490" cy="4359105"/>
              <a:chOff x="3684335" y="1708726"/>
              <a:chExt cx="8504490" cy="435910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F8D7908-D2B7-CF49-90FA-18FDEDA87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84335" y="4089445"/>
                <a:ext cx="8504490" cy="1978386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3CFEC4C-05DC-C043-B54B-DC318F6AF5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1" r="-1"/>
              <a:stretch/>
            </p:blipFill>
            <p:spPr>
              <a:xfrm>
                <a:off x="3684335" y="1708726"/>
                <a:ext cx="8504490" cy="1999542"/>
              </a:xfrm>
              <a:prstGeom prst="rect">
                <a:avLst/>
              </a:prstGeom>
            </p:spPr>
          </p:pic>
          <p:sp>
            <p:nvSpPr>
              <p:cNvPr id="10" name="Down Arrow 9">
                <a:extLst>
                  <a:ext uri="{FF2B5EF4-FFF2-40B4-BE49-F238E27FC236}">
                    <a16:creationId xmlns:a16="http://schemas.microsoft.com/office/drawing/2014/main" id="{FA84B7A3-B7C3-5940-B78A-A277259699F6}"/>
                  </a:ext>
                </a:extLst>
              </p:cNvPr>
              <p:cNvSpPr/>
              <p:nvPr/>
            </p:nvSpPr>
            <p:spPr>
              <a:xfrm>
                <a:off x="7483015" y="3706195"/>
                <a:ext cx="907130" cy="714375"/>
              </a:xfrm>
              <a:prstGeom prst="downArrow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8BD345-4D3E-FF47-99D9-DDC284E9C823}"/>
                </a:ext>
              </a:extLst>
            </p:cNvPr>
            <p:cNvSpPr txBox="1"/>
            <p:nvPr/>
          </p:nvSpPr>
          <p:spPr>
            <a:xfrm>
              <a:off x="9185420" y="1982511"/>
              <a:ext cx="1704872" cy="1723684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15205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E4CB3-2DD4-1449-A666-653753C11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605" y="1663006"/>
            <a:ext cx="11585731" cy="4385167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altLang="ja-JP" dirty="0"/>
          </a:p>
          <a:p>
            <a:pPr>
              <a:spcBef>
                <a:spcPts val="600"/>
              </a:spcBef>
            </a:pPr>
            <a:endParaRPr lang="en-US" altLang="ja-JP" dirty="0"/>
          </a:p>
          <a:p>
            <a:pPr>
              <a:spcBef>
                <a:spcPts val="600"/>
              </a:spcBef>
            </a:pPr>
            <a:endParaRPr lang="en-US" altLang="ja-JP" dirty="0"/>
          </a:p>
          <a:p>
            <a:pPr>
              <a:spcBef>
                <a:spcPts val="600"/>
              </a:spcBef>
            </a:pPr>
            <a:endParaRPr lang="en-US" altLang="ja-JP" dirty="0"/>
          </a:p>
          <a:p>
            <a:pPr>
              <a:spcBef>
                <a:spcPts val="600"/>
              </a:spcBef>
            </a:pPr>
            <a:endParaRPr lang="en-US" altLang="ja-JP" dirty="0"/>
          </a:p>
          <a:p>
            <a:pPr>
              <a:spcBef>
                <a:spcPts val="600"/>
              </a:spcBef>
            </a:pPr>
            <a:endParaRPr lang="en-US" altLang="ja-JP" dirty="0"/>
          </a:p>
          <a:p>
            <a:pPr>
              <a:spcBef>
                <a:spcPts val="600"/>
              </a:spcBef>
            </a:pPr>
            <a:endParaRPr lang="en-US" altLang="ja-JP" dirty="0"/>
          </a:p>
          <a:p>
            <a:pPr>
              <a:spcBef>
                <a:spcPts val="600"/>
              </a:spcBef>
            </a:pPr>
            <a:endParaRPr lang="en-US" altLang="ja-JP" dirty="0"/>
          </a:p>
          <a:p>
            <a:pPr>
              <a:spcBef>
                <a:spcPts val="600"/>
              </a:spcBef>
            </a:pPr>
            <a:endParaRPr lang="en-US" altLang="ja-JP" dirty="0"/>
          </a:p>
          <a:p>
            <a:pPr>
              <a:spcBef>
                <a:spcPts val="600"/>
              </a:spcBef>
            </a:pPr>
            <a:endParaRPr lang="en-US" altLang="ja-JP" dirty="0"/>
          </a:p>
          <a:p>
            <a:pPr>
              <a:spcBef>
                <a:spcPts val="600"/>
              </a:spcBef>
            </a:pPr>
            <a:endParaRPr lang="en-US" altLang="ja-JP" dirty="0"/>
          </a:p>
          <a:p>
            <a:pPr>
              <a:spcBef>
                <a:spcPts val="600"/>
              </a:spcBef>
            </a:pPr>
            <a:endParaRPr lang="en-US" altLang="ja-JP" dirty="0"/>
          </a:p>
          <a:p>
            <a:pPr>
              <a:spcBef>
                <a:spcPts val="600"/>
              </a:spcBef>
            </a:pPr>
            <a:r>
              <a:rPr lang="en-US" altLang="ja-JP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dirty="0"/>
              <a:t>all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text</a:t>
            </a:r>
            <a:r>
              <a:rPr lang="zh-CN" altLang="en-US" sz="1800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both</a:t>
            </a:r>
            <a:r>
              <a:rPr lang="zh-CN" altLang="en-US" sz="1800" dirty="0"/>
              <a:t> </a:t>
            </a:r>
            <a:r>
              <a:rPr lang="en-US" altLang="zh-CN" sz="1800" dirty="0"/>
              <a:t>‘title’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‘content’</a:t>
            </a:r>
            <a:r>
              <a:rPr lang="zh-CN" altLang="en-US" sz="1800" dirty="0"/>
              <a:t> </a:t>
            </a:r>
            <a:r>
              <a:rPr lang="en-US" altLang="zh-CN" sz="1800" dirty="0"/>
              <a:t>columns</a:t>
            </a:r>
          </a:p>
          <a:p>
            <a:pPr>
              <a:spcBef>
                <a:spcPts val="600"/>
              </a:spcBef>
            </a:pPr>
            <a:r>
              <a:rPr lang="en-US" altLang="zh-CN" sz="1800" dirty="0"/>
              <a:t>Get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knowledge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frequently</a:t>
            </a:r>
            <a:r>
              <a:rPr lang="zh-CN" altLang="en-US" sz="1800" dirty="0"/>
              <a:t> </a:t>
            </a:r>
            <a:r>
              <a:rPr lang="en-US" altLang="zh-CN" sz="1800" dirty="0"/>
              <a:t>appeared</a:t>
            </a:r>
            <a:r>
              <a:rPr lang="zh-CN" altLang="en-US" sz="1800" dirty="0"/>
              <a:t> </a:t>
            </a:r>
            <a:r>
              <a:rPr lang="en-US" altLang="zh-CN" sz="1800" dirty="0"/>
              <a:t>words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both</a:t>
            </a:r>
            <a:r>
              <a:rPr lang="zh-CN" altLang="en-US" sz="1800" dirty="0"/>
              <a:t> </a:t>
            </a:r>
            <a:r>
              <a:rPr lang="en-US" altLang="zh-CN" sz="1800" dirty="0"/>
              <a:t>labels</a:t>
            </a:r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2B1106-9DA4-7B48-8610-1CF47D32DB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0D2C14-FD88-EA41-8A6A-F7036115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3C316F-6311-2A46-8857-EDBBAE86455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zh-CN" b="1" dirty="0"/>
              <a:t>Word</a:t>
            </a:r>
            <a:r>
              <a:rPr lang="zh-CN" altLang="en-US" b="1" dirty="0"/>
              <a:t> </a:t>
            </a:r>
            <a:r>
              <a:rPr lang="en-US" altLang="zh-CN" b="1" dirty="0"/>
              <a:t>Cloud</a:t>
            </a:r>
            <a:r>
              <a:rPr lang="zh-CN" altLang="en-US" b="1" dirty="0"/>
              <a:t> </a:t>
            </a:r>
            <a:r>
              <a:rPr lang="en-US" altLang="zh-CN" b="1" dirty="0"/>
              <a:t>–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r>
              <a:rPr lang="en-US" altLang="zh-CN" b="1" baseline="30000" dirty="0"/>
              <a:t>st</a:t>
            </a:r>
            <a:r>
              <a:rPr lang="zh-CN" altLang="en-US" b="1" dirty="0"/>
              <a:t> 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427DE5-6603-4D42-964C-8F81C08DF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779" y="1466049"/>
            <a:ext cx="9849265" cy="406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76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A20495-34CD-BA4A-B330-319F1AF5F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606" y="1632526"/>
            <a:ext cx="1883382" cy="4385167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altLang="zh-CN" dirty="0"/>
          </a:p>
          <a:p>
            <a:pPr>
              <a:spcBef>
                <a:spcPts val="600"/>
              </a:spcBef>
            </a:pPr>
            <a:endParaRPr lang="en-US" altLang="zh-CN" dirty="0"/>
          </a:p>
          <a:p>
            <a:pPr>
              <a:spcBef>
                <a:spcPts val="600"/>
              </a:spcBef>
            </a:pPr>
            <a:endParaRPr lang="en-US" altLang="zh-CN" dirty="0"/>
          </a:p>
          <a:p>
            <a:pPr>
              <a:spcBef>
                <a:spcPts val="600"/>
              </a:spcBef>
            </a:pPr>
            <a:endParaRPr lang="en-US" altLang="zh-CN" dirty="0"/>
          </a:p>
          <a:p>
            <a:pPr>
              <a:spcBef>
                <a:spcPts val="600"/>
              </a:spcBef>
            </a:pPr>
            <a:endParaRPr lang="en-US" altLang="zh-CN" dirty="0"/>
          </a:p>
          <a:p>
            <a:pPr>
              <a:spcBef>
                <a:spcPts val="600"/>
              </a:spcBef>
            </a:pPr>
            <a:endParaRPr lang="en-US" altLang="zh-CN" dirty="0"/>
          </a:p>
          <a:p>
            <a:pPr marL="127000" indent="0">
              <a:spcBef>
                <a:spcPts val="600"/>
              </a:spcBef>
              <a:buNone/>
            </a:pPr>
            <a:endParaRPr lang="en-US" altLang="zh-CN" dirty="0"/>
          </a:p>
          <a:p>
            <a:pPr>
              <a:spcBef>
                <a:spcPts val="600"/>
              </a:spcBef>
            </a:pPr>
            <a:r>
              <a:rPr lang="en-US" altLang="zh-CN" sz="1800" dirty="0"/>
              <a:t>Both</a:t>
            </a:r>
            <a:r>
              <a:rPr lang="zh-CN" altLang="en-US" sz="1800" dirty="0"/>
              <a:t> </a:t>
            </a:r>
            <a:r>
              <a:rPr lang="en-US" altLang="zh-CN" sz="1800" dirty="0"/>
              <a:t>‘title’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‘content’</a:t>
            </a:r>
            <a:r>
              <a:rPr lang="zh-CN" altLang="en-US" sz="1800" dirty="0"/>
              <a:t> </a:t>
            </a:r>
            <a:r>
              <a:rPr lang="en-US" altLang="zh-CN" sz="1800" dirty="0"/>
              <a:t>columns</a:t>
            </a:r>
          </a:p>
          <a:p>
            <a:pPr>
              <a:spcBef>
                <a:spcPts val="600"/>
              </a:spcBef>
            </a:pPr>
            <a:r>
              <a:rPr lang="en-US" altLang="zh-CN" sz="1800" dirty="0"/>
              <a:t>Base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dirty="0"/>
              <a:t>words</a:t>
            </a:r>
            <a:r>
              <a:rPr lang="zh-CN" altLang="en-US" sz="1800" dirty="0"/>
              <a:t> </a:t>
            </a:r>
            <a:r>
              <a:rPr lang="en-US" altLang="zh-CN" sz="1800" dirty="0"/>
              <a:t>frequency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1A199B-53F3-D040-BA62-C1C0687DC3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AC51AC-0290-A549-B70E-6C9EA0D8A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DB961D-3ED9-1745-9947-245B5E188D9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b="1" dirty="0"/>
              <a:t>Bar</a:t>
            </a:r>
            <a:r>
              <a:rPr lang="zh-CN" altLang="en-US" b="1" dirty="0"/>
              <a:t> </a:t>
            </a:r>
            <a:r>
              <a:rPr lang="en-US" altLang="zh-CN" b="1" dirty="0"/>
              <a:t>Chart</a:t>
            </a:r>
            <a:r>
              <a:rPr lang="zh-CN" altLang="en-US" b="1" dirty="0"/>
              <a:t> </a:t>
            </a:r>
            <a:r>
              <a:rPr lang="en-US" altLang="zh-CN" b="1" dirty="0"/>
              <a:t>–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r>
              <a:rPr lang="en-US" altLang="zh-CN" b="1" baseline="30000" dirty="0"/>
              <a:t>st</a:t>
            </a:r>
            <a:r>
              <a:rPr lang="zh-CN" altLang="en-US" b="1" dirty="0"/>
              <a:t> </a:t>
            </a:r>
            <a:endParaRPr lang="en-US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F2E902-4A7E-364E-9FC7-1F03E7BE6326}"/>
              </a:ext>
            </a:extLst>
          </p:cNvPr>
          <p:cNvGrpSpPr/>
          <p:nvPr/>
        </p:nvGrpSpPr>
        <p:grpSpPr>
          <a:xfrm>
            <a:off x="2300288" y="997589"/>
            <a:ext cx="9688727" cy="5342834"/>
            <a:chOff x="2300288" y="997589"/>
            <a:chExt cx="9688727" cy="53428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D83ECD-FD1A-9243-B591-D2CB2032C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00288" y="997589"/>
              <a:ext cx="9688727" cy="534283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AD57CB-23F6-E548-8F03-AA60C3449A6B}"/>
                </a:ext>
              </a:extLst>
            </p:cNvPr>
            <p:cNvSpPr txBox="1"/>
            <p:nvPr/>
          </p:nvSpPr>
          <p:spPr>
            <a:xfrm>
              <a:off x="2741419" y="5590715"/>
              <a:ext cx="298207" cy="4460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30A362-A50F-934E-BEFF-B270172396CE}"/>
                </a:ext>
              </a:extLst>
            </p:cNvPr>
            <p:cNvSpPr txBox="1"/>
            <p:nvPr/>
          </p:nvSpPr>
          <p:spPr>
            <a:xfrm>
              <a:off x="3444963" y="5590715"/>
              <a:ext cx="262879" cy="4460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80CB81-69AD-AA49-B53B-C2AF4716FC9F}"/>
                </a:ext>
              </a:extLst>
            </p:cNvPr>
            <p:cNvSpPr txBox="1"/>
            <p:nvPr/>
          </p:nvSpPr>
          <p:spPr>
            <a:xfrm>
              <a:off x="7816501" y="5618836"/>
              <a:ext cx="438220" cy="446026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672724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osing Slid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955</Words>
  <Application>Microsoft Macintosh PowerPoint</Application>
  <PresentationFormat>Custom</PresentationFormat>
  <Paragraphs>245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Century Gothic</vt:lpstr>
      <vt:lpstr>Calibri</vt:lpstr>
      <vt:lpstr>Cover Slides</vt:lpstr>
      <vt:lpstr>Content - No Photos</vt:lpstr>
      <vt:lpstr>Closing Slide</vt:lpstr>
      <vt:lpstr>PowerPoint Presentation</vt:lpstr>
      <vt:lpstr>Team</vt:lpstr>
      <vt:lpstr>Agenda</vt:lpstr>
      <vt:lpstr>Background</vt:lpstr>
      <vt:lpstr>Data Collection</vt:lpstr>
      <vt:lpstr>Data Collection – Result </vt:lpstr>
      <vt:lpstr>Data Preprocessing</vt:lpstr>
      <vt:lpstr>Exploratory Data Analysis</vt:lpstr>
      <vt:lpstr>Exploratory Data Analysis </vt:lpstr>
      <vt:lpstr>Exploratory Data Analysis </vt:lpstr>
      <vt:lpstr>Exploratory Data Analysis </vt:lpstr>
      <vt:lpstr>Exploratory Data Analysis </vt:lpstr>
      <vt:lpstr>Exploratory Data Analysis </vt:lpstr>
      <vt:lpstr>Modelling – Clustering </vt:lpstr>
      <vt:lpstr>Modelling – Clustering </vt:lpstr>
      <vt:lpstr>Modelling – Clustering </vt:lpstr>
      <vt:lpstr>Modelling – Clustering </vt:lpstr>
      <vt:lpstr>Modelling – Clustering </vt:lpstr>
      <vt:lpstr>Modelling – Classification </vt:lpstr>
      <vt:lpstr>Modelling – Classification </vt:lpstr>
      <vt:lpstr>Modelling – Classification </vt:lpstr>
      <vt:lpstr>Modelling – Classification </vt:lpstr>
      <vt:lpstr>Modelling – Classification </vt:lpstr>
      <vt:lpstr>Modelling – Classification </vt:lpstr>
      <vt:lpstr>Modelling – Classification </vt:lpstr>
      <vt:lpstr>Modelling – Classification </vt:lpstr>
      <vt:lpstr>Modelling – Classification </vt:lpstr>
      <vt:lpstr>Modelling – Classification </vt:lpstr>
      <vt:lpstr>Results Evaluation</vt:lpstr>
      <vt:lpstr>Results Evaluation</vt:lpstr>
      <vt:lpstr>Real World Impact</vt:lpstr>
      <vt:lpstr>Future Work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Shangjun Jiang</cp:lastModifiedBy>
  <cp:revision>43</cp:revision>
  <dcterms:modified xsi:type="dcterms:W3CDTF">2019-05-02T19:29:39Z</dcterms:modified>
</cp:coreProperties>
</file>